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82" r:id="rId4"/>
    <p:sldId id="258" r:id="rId5"/>
    <p:sldId id="259" r:id="rId6"/>
    <p:sldId id="260" r:id="rId7"/>
    <p:sldId id="261" r:id="rId8"/>
    <p:sldId id="28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7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483EE-1264-40F0-B6ED-5215F0F5F4D2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34F8B-909A-4EBF-B922-3FDB00973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97D9-337C-4C93-BF2C-20F835B2D980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1132C-54AC-4516-A49E-3BE47650795E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0C041-F2AA-4B81-B9A6-2C65F8E6854E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FFC000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71934" y="6492875"/>
            <a:ext cx="2133600" cy="365125"/>
          </a:xfrm>
        </p:spPr>
        <p:txBody>
          <a:bodyPr/>
          <a:lstStyle/>
          <a:p>
            <a:fld id="{0AD72D1A-ED4B-4F31-BBF1-329849392740}" type="datetime1">
              <a:rPr lang="en-US" smtClean="0"/>
              <a:pPr/>
              <a:t>10/19/2009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05556" y="6357958"/>
            <a:ext cx="2895600" cy="365125"/>
          </a:xfrm>
        </p:spPr>
        <p:txBody>
          <a:bodyPr/>
          <a:lstStyle/>
          <a:p>
            <a:r>
              <a:rPr lang="en-US" dirty="0" smtClean="0"/>
              <a:t>&lt; Think Network &gt; IT Camp#6 @ IT KMITL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57158" y="6500834"/>
            <a:ext cx="15001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92D050"/>
                </a:solidFill>
              </a:rPr>
              <a:t>IP Address &amp; Subnetting</a:t>
            </a:r>
            <a:endParaRPr lang="en-US" sz="10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B1F4-5B54-417D-9871-1E7249B4313F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5564-D2EC-4CB8-8B03-D5F3EAF6D1C5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BFD4-D003-4776-8B43-1E509151566A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E11BB-C7DF-4D7E-8228-AAC5C393FC8C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831F-E2CD-4D1B-BB9F-702F255C5D5A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F3BD5-C2C6-4495-9203-8B9777477105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DBF855A-FA5F-422A-8CDF-A47E8316620F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 userDrawn="1"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F304594-A517-41E3-9DC0-76E0CABAED92}" type="datetime1">
              <a:rPr lang="en-US" smtClean="0"/>
              <a:pPr/>
              <a:t>10/19/2009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en-US" dirty="0" smtClean="0"/>
              <a:t>&lt; Think Network &gt; IT Camp#6 @ IT KMITL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8992" y="3071810"/>
            <a:ext cx="3786214" cy="1571636"/>
          </a:xfrm>
        </p:spPr>
        <p:txBody>
          <a:bodyPr>
            <a:normAutofit/>
          </a:bodyPr>
          <a:lstStyle/>
          <a:p>
            <a:r>
              <a:rPr smtClean="0"/>
              <a:t>IP AdDress &amp; Subnetting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78232" y="5891242"/>
            <a:ext cx="6480048" cy="823906"/>
          </a:xfrm>
        </p:spPr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Think Network</a:t>
            </a:r>
          </a:p>
          <a:p>
            <a:r>
              <a:rPr lang="en-US" dirty="0" smtClean="0">
                <a:solidFill>
                  <a:srgbClr val="92D050"/>
                </a:solidFill>
              </a:rPr>
              <a:t>IT Camp #6 @ IT KMITL</a:t>
            </a:r>
            <a:endParaRPr lang="en-US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 Mask </a:t>
            </a:r>
            <a:r>
              <a:rPr lang="th-TH" dirty="0" smtClean="0"/>
              <a:t>คืออะไร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en-US" dirty="0" smtClean="0"/>
              <a:t>Subnet Mask </a:t>
            </a:r>
            <a:r>
              <a:rPr lang="th-TH" dirty="0" smtClean="0"/>
              <a:t>คือ ชุดของตัวเลขที่ต้องใช้ควบคู่กับ </a:t>
            </a:r>
            <a:r>
              <a:rPr lang="en-US" dirty="0" smtClean="0"/>
              <a:t>IP Address </a:t>
            </a:r>
            <a:r>
              <a:rPr lang="th-TH" dirty="0" smtClean="0"/>
              <a:t>เพื่อใช้ในการระบุจำนวนบิตของ </a:t>
            </a:r>
            <a:r>
              <a:rPr lang="en-US" dirty="0" smtClean="0"/>
              <a:t>Network Address </a:t>
            </a:r>
            <a:r>
              <a:rPr lang="th-TH" dirty="0" smtClean="0"/>
              <a:t>และ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Host Address</a:t>
            </a:r>
          </a:p>
          <a:p>
            <a:r>
              <a:rPr lang="en-US" dirty="0" smtClean="0"/>
              <a:t>Network Address </a:t>
            </a:r>
            <a:r>
              <a:rPr lang="th-TH" dirty="0" smtClean="0"/>
              <a:t>คือเลข </a:t>
            </a:r>
            <a:r>
              <a:rPr lang="en-US" dirty="0" smtClean="0"/>
              <a:t>IP </a:t>
            </a:r>
            <a:r>
              <a:rPr lang="th-TH" dirty="0" smtClean="0"/>
              <a:t>ของเครือข่ายที่เราใช้งานอยู่ เช่นภายใน สจล. มี </a:t>
            </a:r>
            <a:r>
              <a:rPr lang="en-US" dirty="0" smtClean="0"/>
              <a:t>Network Address </a:t>
            </a:r>
            <a:r>
              <a:rPr lang="th-TH" dirty="0" smtClean="0"/>
              <a:t> เป็น </a:t>
            </a:r>
            <a:r>
              <a:rPr lang="en-US" dirty="0" smtClean="0"/>
              <a:t>161.246.0.0</a:t>
            </a:r>
            <a:endParaRPr lang="th-TH" dirty="0" smtClean="0"/>
          </a:p>
          <a:p>
            <a:r>
              <a:rPr lang="en-US" dirty="0" smtClean="0"/>
              <a:t>Host Address </a:t>
            </a:r>
            <a:r>
              <a:rPr lang="th-TH" dirty="0" smtClean="0"/>
              <a:t>คือเลข </a:t>
            </a:r>
            <a:r>
              <a:rPr lang="en-US" dirty="0" smtClean="0"/>
              <a:t>IP </a:t>
            </a:r>
            <a:r>
              <a:rPr lang="th-TH" dirty="0" smtClean="0"/>
              <a:t>ของเครื่องที่เราใช้งานอยู่ เช่น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161.246.1.2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401080" cy="5768997"/>
          </a:xfrm>
        </p:spPr>
        <p:txBody>
          <a:bodyPr/>
          <a:lstStyle/>
          <a:p>
            <a:r>
              <a:rPr lang="th-TH" dirty="0" smtClean="0"/>
              <a:t>จาก </a:t>
            </a:r>
            <a:r>
              <a:rPr lang="en-US" dirty="0" smtClean="0"/>
              <a:t>IP Address 161.246.1.2 </a:t>
            </a:r>
            <a:r>
              <a:rPr lang="th-TH" dirty="0" smtClean="0"/>
              <a:t>เราสามารถแยกออกได้เป็น</a:t>
            </a:r>
            <a:br>
              <a:rPr lang="th-TH" dirty="0" smtClean="0"/>
            </a:br>
            <a:endParaRPr lang="en-US" dirty="0" smtClean="0">
              <a:solidFill>
                <a:srgbClr val="92D050"/>
              </a:solidFill>
            </a:endParaRPr>
          </a:p>
          <a:p>
            <a:pPr algn="ctr"/>
            <a:endParaRPr lang="en-US" dirty="0" smtClean="0">
              <a:solidFill>
                <a:srgbClr val="92D050"/>
              </a:solidFill>
            </a:endParaRPr>
          </a:p>
          <a:p>
            <a:endParaRPr lang="en-US" dirty="0" smtClean="0">
              <a:solidFill>
                <a:srgbClr val="92D050"/>
              </a:solidFill>
            </a:endParaRPr>
          </a:p>
          <a:p>
            <a:r>
              <a:rPr lang="th-TH" dirty="0" smtClean="0"/>
              <a:t>การที่เราจะสามารถแยกได้ว่าส่วนใดของ </a:t>
            </a:r>
            <a:r>
              <a:rPr lang="en-US" dirty="0" smtClean="0"/>
              <a:t>IP </a:t>
            </a:r>
            <a:r>
              <a:rPr lang="th-TH" dirty="0" smtClean="0"/>
              <a:t>เป็น </a:t>
            </a:r>
            <a:r>
              <a:rPr lang="en-US" dirty="0" smtClean="0"/>
              <a:t> Network </a:t>
            </a:r>
            <a:r>
              <a:rPr lang="th-TH" dirty="0" smtClean="0"/>
              <a:t>หรือ </a:t>
            </a:r>
            <a:r>
              <a:rPr lang="en-US" dirty="0" smtClean="0"/>
              <a:t>Host </a:t>
            </a:r>
            <a:r>
              <a:rPr lang="th-TH" dirty="0" smtClean="0"/>
              <a:t>จะต้องนำค่า </a:t>
            </a:r>
            <a:r>
              <a:rPr lang="en-US" dirty="0" smtClean="0"/>
              <a:t>Subnet Mask </a:t>
            </a:r>
            <a:r>
              <a:rPr lang="th-TH" dirty="0" smtClean="0"/>
              <a:t>มาใช้ ลักษณะของ </a:t>
            </a:r>
            <a:r>
              <a:rPr lang="en-US" dirty="0" smtClean="0"/>
              <a:t>Subnet Mask 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จะเป็นดังนี้</a:t>
            </a:r>
          </a:p>
          <a:p>
            <a:pPr lvl="1"/>
            <a:r>
              <a:rPr lang="th-TH" dirty="0" smtClean="0"/>
              <a:t>แบบตัวเลข เช่น 255.0.0.0  </a:t>
            </a:r>
            <a:r>
              <a:rPr lang="en-US" dirty="0" smtClean="0"/>
              <a:t>  </a:t>
            </a:r>
            <a:r>
              <a:rPr lang="th-TH" dirty="0" smtClean="0"/>
              <a:t>255.255.255.0</a:t>
            </a:r>
            <a:r>
              <a:rPr lang="en-US" dirty="0" smtClean="0"/>
              <a:t>   </a:t>
            </a:r>
            <a:r>
              <a:rPr lang="th-TH" dirty="0" smtClean="0"/>
              <a:t>255.255.254.0   255.255.192.0</a:t>
            </a:r>
          </a:p>
          <a:p>
            <a:pPr lvl="1"/>
            <a:r>
              <a:rPr lang="th-TH" dirty="0" smtClean="0"/>
              <a:t>แบบใช้ “/” เช่น  เลขไอพี/22   เลขไอพี/28   เลขไอพี/31</a:t>
            </a:r>
          </a:p>
        </p:txBody>
      </p:sp>
      <p:sp>
        <p:nvSpPr>
          <p:cNvPr id="6" name="Right Brace 5"/>
          <p:cNvSpPr/>
          <p:nvPr/>
        </p:nvSpPr>
        <p:spPr>
          <a:xfrm rot="5400000">
            <a:off x="4286248" y="857232"/>
            <a:ext cx="500066" cy="1357322"/>
          </a:xfrm>
          <a:prstGeom prst="rightBrace">
            <a:avLst>
              <a:gd name="adj1" fmla="val 8333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/>
          <p:cNvSpPr/>
          <p:nvPr/>
        </p:nvSpPr>
        <p:spPr>
          <a:xfrm rot="5400000">
            <a:off x="5322099" y="1250141"/>
            <a:ext cx="500066" cy="571504"/>
          </a:xfrm>
          <a:prstGeom prst="rightBrace">
            <a:avLst>
              <a:gd name="adj1" fmla="val 8333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43240" y="192880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Network Address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192880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Host Address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785794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</a:rPr>
              <a:t>161.246</a:t>
            </a:r>
            <a:r>
              <a:rPr lang="en-US" sz="3200" dirty="0" smtClean="0">
                <a:solidFill>
                  <a:srgbClr val="92D050"/>
                </a:solidFill>
              </a:rPr>
              <a:t>.1.2</a:t>
            </a:r>
            <a:endParaRPr lang="en-US" sz="320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329642" cy="6072230"/>
          </a:xfrm>
        </p:spPr>
        <p:txBody>
          <a:bodyPr>
            <a:normAutofit fontScale="92500" lnSpcReduction="20000"/>
          </a:bodyPr>
          <a:lstStyle/>
          <a:p>
            <a:r>
              <a:rPr lang="th-TH" dirty="0" smtClean="0"/>
              <a:t>การแปลงระหว่างแบบตัวเลขกับแบบ “/” (ใช้หลักของเลขฐานสอง)</a:t>
            </a:r>
            <a:br>
              <a:rPr lang="th-TH" dirty="0" smtClean="0"/>
            </a:br>
            <a:r>
              <a:rPr lang="th-TH" dirty="0" smtClean="0"/>
              <a:t>ดูตัวอย่างจาก 255.255.252.0 ซึ่งสามารถแปลงเป็นเลขฐานสองได้ดังนี้</a:t>
            </a:r>
          </a:p>
          <a:p>
            <a:endParaRPr lang="th-TH" dirty="0" smtClean="0"/>
          </a:p>
          <a:p>
            <a:endParaRPr lang="th-TH" dirty="0" smtClean="0"/>
          </a:p>
          <a:p>
            <a:r>
              <a:rPr lang="th-TH" dirty="0" smtClean="0"/>
              <a:t>เราจะสังเกตได้ว่าตั้งแต่บิตแรกไปจนถึงบิตที่ 22 มีค่าเป็น 1 ทั้งหมด</a:t>
            </a:r>
            <a:br>
              <a:rPr lang="th-TH" dirty="0" smtClean="0"/>
            </a:br>
            <a:r>
              <a:rPr lang="th-TH" dirty="0" smtClean="0"/>
              <a:t>นั่นคือ </a:t>
            </a:r>
            <a:r>
              <a:rPr lang="en-US" dirty="0" smtClean="0"/>
              <a:t>Subnet Mask = </a:t>
            </a:r>
            <a:r>
              <a:rPr lang="th-TH" dirty="0" smtClean="0"/>
              <a:t>เลขไอพี/22</a:t>
            </a:r>
          </a:p>
          <a:p>
            <a:endParaRPr lang="th-TH" dirty="0" smtClean="0"/>
          </a:p>
          <a:p>
            <a:r>
              <a:rPr lang="th-TH" dirty="0" smtClean="0"/>
              <a:t>แล้วถ้าได้มาเป็น /27 ล่ะ จะแปลงอย่างไร</a:t>
            </a:r>
            <a:br>
              <a:rPr lang="th-TH" dirty="0" smtClean="0"/>
            </a:br>
            <a:r>
              <a:rPr lang="th-TH" dirty="0" smtClean="0"/>
              <a:t>ก็ให้ทำการเขียนเลขหนึ่งติดกันลงไป 27 ตัว ดังนี้</a:t>
            </a:r>
          </a:p>
          <a:p>
            <a:endParaRPr lang="th-TH" dirty="0" smtClean="0"/>
          </a:p>
          <a:p>
            <a:endParaRPr lang="th-TH" dirty="0" smtClean="0"/>
          </a:p>
          <a:p>
            <a:r>
              <a:rPr lang="th-TH" dirty="0" smtClean="0"/>
              <a:t>จากนั้นก็ทำการแปลงให้เป็นเลขฐานสอง จะได้ </a:t>
            </a:r>
            <a:r>
              <a:rPr lang="en-US" dirty="0" smtClean="0"/>
              <a:t>Subnet Mask </a:t>
            </a:r>
            <a:r>
              <a:rPr lang="th-TH" dirty="0" smtClean="0"/>
              <a:t>เป็น</a:t>
            </a:r>
          </a:p>
          <a:p>
            <a:endParaRPr lang="th-TH" dirty="0" smtClean="0"/>
          </a:p>
          <a:p>
            <a:pPr>
              <a:buNone/>
            </a:pPr>
            <a:r>
              <a:rPr lang="th-TH" dirty="0" smtClean="0"/>
              <a:t/>
            </a:r>
            <a:br>
              <a:rPr lang="th-TH" dirty="0" smtClean="0"/>
            </a:br>
            <a:endParaRPr lang="th-TH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500166" y="107154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/>
              <a:t>11111111.11111111.11111100.00000000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385762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 smtClean="0"/>
              <a:t>11111111.11111111.11111110.00000000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428992" y="528638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smtClean="0"/>
              <a:t>255.255.254.0</a:t>
            </a:r>
            <a:endParaRPr lang="en-US" sz="36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การใช้ </a:t>
            </a:r>
            <a:r>
              <a:rPr lang="en-US" dirty="0" smtClean="0"/>
              <a:t>IP Address </a:t>
            </a:r>
            <a:r>
              <a:rPr lang="th-TH" dirty="0" smtClean="0"/>
              <a:t>กับ </a:t>
            </a:r>
            <a:r>
              <a:rPr lang="en-US" dirty="0" smtClean="0"/>
              <a:t>Subnet Mask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ตามปกติแล้วการบอก </a:t>
            </a:r>
            <a:r>
              <a:rPr lang="en-US" dirty="0" smtClean="0"/>
              <a:t>IP Address </a:t>
            </a:r>
            <a:r>
              <a:rPr lang="th-TH" dirty="0" smtClean="0"/>
              <a:t>จะต้องทำการบอกเลข </a:t>
            </a:r>
            <a:r>
              <a:rPr lang="en-US" dirty="0" smtClean="0"/>
              <a:t>Subnet Mask </a:t>
            </a:r>
            <a:r>
              <a:rPr lang="th-TH" dirty="0" smtClean="0"/>
              <a:t>ด้วย เช่น</a:t>
            </a:r>
          </a:p>
          <a:p>
            <a:pPr lvl="1"/>
            <a:r>
              <a:rPr lang="en-US" dirty="0" smtClean="0"/>
              <a:t>161.246.2.1   Subnet 255.255.255.0</a:t>
            </a:r>
          </a:p>
          <a:p>
            <a:pPr lvl="1"/>
            <a:r>
              <a:rPr lang="en-US" dirty="0" smtClean="0"/>
              <a:t>161.246.2.1/24</a:t>
            </a:r>
          </a:p>
          <a:p>
            <a:pPr lvl="1"/>
            <a:r>
              <a:rPr lang="th-TH" dirty="0" smtClean="0"/>
              <a:t>จะเห็นได้ว่าทั้งสองแบบข้างบนนั้น อ้างอิงไปถึงเลข </a:t>
            </a:r>
            <a:r>
              <a:rPr lang="en-US" dirty="0" smtClean="0"/>
              <a:t>IP </a:t>
            </a:r>
            <a:r>
              <a:rPr lang="th-TH" dirty="0" smtClean="0"/>
              <a:t>และ </a:t>
            </a:r>
            <a:r>
              <a:rPr lang="en-US" dirty="0" smtClean="0"/>
              <a:t>Subnet </a:t>
            </a:r>
            <a:r>
              <a:rPr lang="th-TH" dirty="0" smtClean="0"/>
              <a:t>เดียวกัน</a:t>
            </a:r>
          </a:p>
          <a:p>
            <a:pPr lvl="1"/>
            <a:r>
              <a:rPr lang="th-TH" dirty="0" smtClean="0"/>
              <a:t>โดย</a:t>
            </a:r>
            <a:r>
              <a:rPr lang="en-US" dirty="0" smtClean="0"/>
              <a:t> Subnet </a:t>
            </a:r>
            <a:r>
              <a:rPr lang="th-TH" dirty="0" smtClean="0"/>
              <a:t>จะบ่งบอกถึงจำนวนบิตของ </a:t>
            </a:r>
            <a:r>
              <a:rPr lang="en-US" dirty="0" smtClean="0"/>
              <a:t>Network Address </a:t>
            </a:r>
            <a:r>
              <a:rPr lang="th-TH" dirty="0" smtClean="0"/>
              <a:t>เช่น </a:t>
            </a:r>
            <a:r>
              <a:rPr lang="en-US" dirty="0" smtClean="0"/>
              <a:t>255.255.255.0 </a:t>
            </a:r>
            <a:r>
              <a:rPr lang="th-TH" dirty="0" smtClean="0"/>
              <a:t>จะมี </a:t>
            </a:r>
            <a:r>
              <a:rPr lang="en-US" dirty="0" smtClean="0"/>
              <a:t>Network Address </a:t>
            </a:r>
            <a:r>
              <a:rPr lang="th-TH" dirty="0" smtClean="0"/>
              <a:t>จำนวน 24 บิต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การหา </a:t>
            </a:r>
            <a:r>
              <a:rPr lang="en-US" dirty="0" smtClean="0"/>
              <a:t>Network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เราสามารถหา </a:t>
            </a:r>
            <a:r>
              <a:rPr lang="en-US" dirty="0" smtClean="0"/>
              <a:t>Network IP </a:t>
            </a:r>
            <a:r>
              <a:rPr lang="th-TH" dirty="0" smtClean="0"/>
              <a:t>จาก </a:t>
            </a:r>
            <a:r>
              <a:rPr lang="en-US" dirty="0" smtClean="0"/>
              <a:t>IP Address </a:t>
            </a:r>
            <a:r>
              <a:rPr lang="th-TH" dirty="0" smtClean="0"/>
              <a:t>และ </a:t>
            </a:r>
            <a:r>
              <a:rPr lang="en-US" dirty="0" smtClean="0"/>
              <a:t>Subnet Mask </a:t>
            </a:r>
            <a:r>
              <a:rPr lang="th-TH" dirty="0" smtClean="0"/>
              <a:t>ได้โดย</a:t>
            </a:r>
          </a:p>
          <a:p>
            <a:pPr lvl="1"/>
            <a:r>
              <a:rPr lang="th-TH" dirty="0" smtClean="0"/>
              <a:t>ทำการแปลงค่าของ </a:t>
            </a:r>
            <a:r>
              <a:rPr lang="en-US" dirty="0" smtClean="0"/>
              <a:t>IP </a:t>
            </a:r>
            <a:r>
              <a:rPr lang="th-TH" dirty="0" smtClean="0"/>
              <a:t>กับ </a:t>
            </a:r>
            <a:r>
              <a:rPr lang="en-US" dirty="0" smtClean="0"/>
              <a:t>Subnet </a:t>
            </a:r>
            <a:r>
              <a:rPr lang="th-TH" dirty="0" smtClean="0"/>
              <a:t>ให้เป็นเลขฐานสอง</a:t>
            </a:r>
          </a:p>
          <a:p>
            <a:pPr lvl="1"/>
            <a:r>
              <a:rPr lang="th-TH" dirty="0" smtClean="0"/>
              <a:t>นำมาเปรียบเทียบกันบิตต่อบิต ถ้าบิตเดียวกันของทั้งสองค่ามี</a:t>
            </a:r>
            <a:r>
              <a:rPr lang="th-TH" dirty="0" smtClean="0">
                <a:solidFill>
                  <a:srgbClr val="00B0F0"/>
                </a:solidFill>
              </a:rPr>
              <a:t>ค่าเหมือนกัน ให้ใส่ในช่องคำตอบเป็น 1</a:t>
            </a:r>
            <a:r>
              <a:rPr lang="th-TH" dirty="0" smtClean="0"/>
              <a:t> </a:t>
            </a:r>
            <a:r>
              <a:rPr lang="th-TH" dirty="0" smtClean="0">
                <a:solidFill>
                  <a:srgbClr val="FFFF00"/>
                </a:solidFill>
              </a:rPr>
              <a:t>แต่ถ้าต่างกันให้ใส่ค่าเป็น 0</a:t>
            </a:r>
          </a:p>
          <a:p>
            <a:pPr lvl="1"/>
            <a:r>
              <a:rPr lang="th-TH" dirty="0" smtClean="0"/>
              <a:t>คำตอบที่ได้ก็คือเลขของ </a:t>
            </a:r>
            <a:r>
              <a:rPr lang="en-US" dirty="0" smtClean="0"/>
              <a:t>Network IP </a:t>
            </a:r>
            <a:r>
              <a:rPr lang="th-TH" dirty="0" smtClean="0"/>
              <a:t>ดังตัวอย่างในหน้าถัดไป </a:t>
            </a:r>
            <a:r>
              <a:rPr lang="en-US" dirty="0" smtClean="0"/>
              <a:t>&gt;&gt;&gt;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58204" cy="5768997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ตัวอย่าง </a:t>
            </a:r>
            <a:r>
              <a:rPr lang="en-US" dirty="0" smtClean="0"/>
              <a:t>-&gt; 161.246.94.51/28</a:t>
            </a:r>
          </a:p>
          <a:p>
            <a:pPr>
              <a:buNone/>
            </a:pPr>
            <a:r>
              <a:rPr lang="th-TH" dirty="0" smtClean="0"/>
              <a:t> - ทำการแปลงให้เป็นเลขฐานสอง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r>
              <a:rPr lang="th-TH" dirty="0" smtClean="0"/>
              <a:t>- แปลงค่ากลับให้เป็นเลขฐานสิบ จะได้ </a:t>
            </a:r>
            <a:r>
              <a:rPr lang="en-US" dirty="0" smtClean="0"/>
              <a:t>Network IP </a:t>
            </a:r>
            <a:r>
              <a:rPr lang="th-TH" dirty="0" smtClean="0"/>
              <a:t>เป็น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143108" y="1428736"/>
            <a:ext cx="6286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0000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.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0.0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0.00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0011</a:t>
            </a:r>
            <a:endParaRPr lang="en-US" sz="3600" dirty="0" smtClean="0"/>
          </a:p>
          <a:p>
            <a:pPr algn="ctr"/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1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1111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.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1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1.1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1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1.11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0000</a:t>
            </a:r>
            <a:endParaRPr lang="en-US" sz="3600" dirty="0" smtClean="0"/>
          </a:p>
          <a:p>
            <a:pPr algn="ctr"/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00001.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0.0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0.00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0000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1357298"/>
            <a:ext cx="1928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IP</a:t>
            </a:r>
          </a:p>
          <a:p>
            <a:r>
              <a:rPr lang="en-US" sz="3600" dirty="0" smtClean="0"/>
              <a:t>Subnet</a:t>
            </a:r>
          </a:p>
          <a:p>
            <a:r>
              <a:rPr lang="en-US" sz="3600" dirty="0" smtClean="0"/>
              <a:t>Network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1802" y="4214818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161.246.94.48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2500298" y="2500306"/>
            <a:ext cx="5643602" cy="1588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/>
          <p:cNvSpPr/>
          <p:nvPr/>
        </p:nvSpPr>
        <p:spPr>
          <a:xfrm>
            <a:off x="6429388" y="4143380"/>
            <a:ext cx="1285884" cy="114300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929454" y="2857496"/>
            <a:ext cx="1571636" cy="114300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714876" y="3000372"/>
            <a:ext cx="1857388" cy="14287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 </a:t>
            </a:r>
            <a:r>
              <a:rPr lang="en-US" dirty="0" smtClean="0"/>
              <a:t>Subnetting (</a:t>
            </a:r>
            <a:r>
              <a:rPr lang="th-TH" dirty="0" smtClean="0"/>
              <a:t>การแบ่ง </a:t>
            </a:r>
            <a:r>
              <a:rPr lang="en-US" dirty="0" smtClean="0"/>
              <a:t>subnet) </a:t>
            </a:r>
            <a:r>
              <a:rPr lang="th-TH" dirty="0" smtClean="0"/>
              <a:t>คือการแบ่งกลุ่มของ </a:t>
            </a:r>
            <a:r>
              <a:rPr lang="en-US" dirty="0" smtClean="0"/>
              <a:t>network </a:t>
            </a:r>
            <a:r>
              <a:rPr lang="th-TH" dirty="0" smtClean="0"/>
              <a:t>ออกเป็นกลุ่มๆ เปรียบได้กับการแบ่งลูกบอลทั้งหมดออกเป็นกลุ่มๆ ดังนี้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42976" y="335756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500166" y="371475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71538" y="3857628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71604" y="335756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071538" y="4286256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500166" y="4214818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000232" y="3357562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071670" y="3714752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928794" y="4071942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3000364" y="3714752"/>
            <a:ext cx="1643074" cy="50006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214678" y="328612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แบ่งกลุ่ม</a:t>
            </a:r>
            <a:endParaRPr lang="en-US" sz="2800" dirty="0"/>
          </a:p>
        </p:txBody>
      </p:sp>
      <p:sp>
        <p:nvSpPr>
          <p:cNvPr id="22" name="Oval 21"/>
          <p:cNvSpPr/>
          <p:nvPr/>
        </p:nvSpPr>
        <p:spPr>
          <a:xfrm>
            <a:off x="5286380" y="3286124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572132" y="371475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072066" y="3643314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643570" y="3286124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7500958" y="3071810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7572396" y="3429000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7215206" y="3286124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715140" y="4572008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7143768" y="4500570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58204" cy="5840435"/>
          </a:xfrm>
        </p:spPr>
        <p:txBody>
          <a:bodyPr/>
          <a:lstStyle/>
          <a:p>
            <a:r>
              <a:rPr lang="th-TH" dirty="0" smtClean="0"/>
              <a:t>การแบ่ง </a:t>
            </a:r>
            <a:r>
              <a:rPr lang="en-US" dirty="0" smtClean="0"/>
              <a:t>subnet </a:t>
            </a:r>
            <a:r>
              <a:rPr lang="th-TH" dirty="0" smtClean="0"/>
              <a:t>ก็เช่นเดียวกัน คือเป็นการแจกจ่าย </a:t>
            </a:r>
            <a:r>
              <a:rPr lang="en-US" dirty="0" smtClean="0"/>
              <a:t>IP </a:t>
            </a:r>
            <a:r>
              <a:rPr lang="th-TH" dirty="0" smtClean="0"/>
              <a:t>ที่ได้รับมาออกไปให้แต่ละกลุ่มของเครือข่าย ตัวอย่างการแบ่ง </a:t>
            </a:r>
            <a:r>
              <a:rPr lang="en-US" dirty="0" smtClean="0"/>
              <a:t>subnet </a:t>
            </a:r>
            <a:r>
              <a:rPr lang="th-TH" dirty="0" smtClean="0"/>
              <a:t>ในกรณีที่มีจำนวนอุปกรณ์เท่ากันในแต่ละเครือข่ายเท่ากัน เช่น</a:t>
            </a:r>
          </a:p>
          <a:p>
            <a:endParaRPr lang="th-TH" dirty="0" smtClean="0"/>
          </a:p>
          <a:p>
            <a:r>
              <a:rPr lang="th-TH" dirty="0" smtClean="0"/>
              <a:t>ภายในคณะ </a:t>
            </a:r>
            <a:r>
              <a:rPr lang="en-US" dirty="0" smtClean="0"/>
              <a:t>IT </a:t>
            </a:r>
            <a:r>
              <a:rPr lang="th-TH" dirty="0" smtClean="0"/>
              <a:t>มีอยู่ทั้งหมด 6 ชั้น แต่ละชั้นมีอยู่ 8 ห้อง ถ้าทางคณะได้รับแจก </a:t>
            </a:r>
            <a:r>
              <a:rPr lang="en-US" dirty="0" smtClean="0"/>
              <a:t>IP Address </a:t>
            </a:r>
            <a:r>
              <a:rPr lang="th-TH" dirty="0" smtClean="0"/>
              <a:t>คือ </a:t>
            </a:r>
            <a:r>
              <a:rPr lang="en-US" dirty="0" smtClean="0"/>
              <a:t>M </a:t>
            </a:r>
            <a:r>
              <a:rPr lang="th-TH" dirty="0" smtClean="0"/>
              <a:t>เราจะต้องทำการแจก </a:t>
            </a:r>
            <a:r>
              <a:rPr lang="en-US" dirty="0" smtClean="0"/>
              <a:t>IP </a:t>
            </a:r>
            <a:r>
              <a:rPr lang="th-TH" dirty="0" smtClean="0"/>
              <a:t>ให้ในแต่ละชั้นและแต่ละห้องด้วย เช่น ชั้น 1 ห้อง 1 จะได้ </a:t>
            </a:r>
            <a:r>
              <a:rPr lang="en-US" dirty="0" smtClean="0"/>
              <a:t>IP </a:t>
            </a:r>
            <a:r>
              <a:rPr lang="th-TH" dirty="0" smtClean="0"/>
              <a:t>คือ </a:t>
            </a:r>
            <a:r>
              <a:rPr lang="en-US" dirty="0" smtClean="0"/>
              <a:t>M11 </a:t>
            </a:r>
            <a:r>
              <a:rPr lang="th-TH" dirty="0" smtClean="0"/>
              <a:t>เป็นต้น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186766" cy="5697559"/>
          </a:xfrm>
        </p:spPr>
        <p:txBody>
          <a:bodyPr/>
          <a:lstStyle/>
          <a:p>
            <a:r>
              <a:rPr lang="th-TH" b="1" dirty="0" smtClean="0">
                <a:solidFill>
                  <a:srgbClr val="00B0F0"/>
                </a:solidFill>
              </a:rPr>
              <a:t>ตัวอย่างโจทย์</a:t>
            </a:r>
          </a:p>
          <a:p>
            <a:pPr>
              <a:buNone/>
            </a:pPr>
            <a:r>
              <a:rPr lang="th-TH" dirty="0" smtClean="0"/>
              <a:t>	</a:t>
            </a:r>
            <a:r>
              <a:rPr lang="th-TH" sz="2800" dirty="0" smtClean="0"/>
              <a:t>ให้ </a:t>
            </a:r>
            <a:r>
              <a:rPr lang="en-US" sz="2800" dirty="0" smtClean="0"/>
              <a:t>IP </a:t>
            </a:r>
            <a:r>
              <a:rPr lang="th-TH" sz="2800" dirty="0" smtClean="0"/>
              <a:t>มาเป็น 10.16.0.0 /16  ต้องการแบ่งให้ได้ 4 </a:t>
            </a:r>
            <a:r>
              <a:rPr lang="en-US" sz="2800" dirty="0" smtClean="0"/>
              <a:t>subnet</a:t>
            </a:r>
            <a:endParaRPr lang="th-TH" sz="2800" dirty="0" smtClean="0"/>
          </a:p>
          <a:p>
            <a:r>
              <a:rPr lang="th-TH" b="1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วิธีทำ</a:t>
            </a:r>
          </a:p>
          <a:p>
            <a:pPr>
              <a:buNone/>
            </a:pPr>
            <a:r>
              <a:rPr lang="th-TH" b="1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1.</a:t>
            </a:r>
            <a:r>
              <a:rPr lang="th-TH" sz="2800" dirty="0" smtClean="0">
                <a:latin typeface="Cordia New" pitchFamily="34" charset="-34"/>
                <a:cs typeface="Cordia New" pitchFamily="34" charset="-34"/>
              </a:rPr>
              <a:t>เขียน </a:t>
            </a:r>
            <a:r>
              <a:rPr lang="en-US" sz="2800" dirty="0" smtClean="0">
                <a:latin typeface="Cordia New" pitchFamily="34" charset="-34"/>
                <a:cs typeface="Cordia New" pitchFamily="34" charset="-34"/>
              </a:rPr>
              <a:t>IP </a:t>
            </a:r>
            <a:r>
              <a:rPr lang="th-TH" sz="2800" dirty="0" smtClean="0">
                <a:latin typeface="Cordia New" pitchFamily="34" charset="-34"/>
                <a:cs typeface="Cordia New" pitchFamily="34" charset="-34"/>
              </a:rPr>
              <a:t>ที่ได้มาให้อยู่ในรูปเลขฐานสอง จะได้</a:t>
            </a:r>
          </a:p>
          <a:p>
            <a:pPr algn="ctr">
              <a:buNone/>
            </a:pP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00001010.00010000.00000000.00000000</a:t>
            </a:r>
          </a:p>
          <a:p>
            <a:pPr>
              <a:buNone/>
            </a:pP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2.เนื่องจาก </a:t>
            </a:r>
            <a:r>
              <a:rPr lang="en-US" dirty="0" smtClean="0">
                <a:latin typeface="Cordia New" pitchFamily="34" charset="-34"/>
                <a:cs typeface="Cordia New" pitchFamily="34" charset="-34"/>
              </a:rPr>
              <a:t>subnet mask = /16 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แสดงว่า </a:t>
            </a:r>
            <a:r>
              <a:rPr lang="en-US" dirty="0" smtClean="0">
                <a:latin typeface="Cordia New" pitchFamily="34" charset="-34"/>
                <a:cs typeface="Cordia New" pitchFamily="34" charset="-34"/>
              </a:rPr>
              <a:t>network id 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คือตั้งแต่บิตแรกถึงบิตที่ 16  ดังนี้</a:t>
            </a:r>
          </a:p>
          <a:p>
            <a:pPr algn="ctr">
              <a:buNone/>
            </a:pP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.00000000.00000000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sp>
        <p:nvSpPr>
          <p:cNvPr id="5" name="Left Brace 4"/>
          <p:cNvSpPr/>
          <p:nvPr/>
        </p:nvSpPr>
        <p:spPr>
          <a:xfrm rot="16200000">
            <a:off x="3143240" y="3643314"/>
            <a:ext cx="392909" cy="239317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/>
          <p:cNvSpPr/>
          <p:nvPr/>
        </p:nvSpPr>
        <p:spPr>
          <a:xfrm rot="16200000">
            <a:off x="5572132" y="3643314"/>
            <a:ext cx="392909" cy="239317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14612" y="514351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Network id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57818" y="514351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r>
              <a:rPr lang="en-US" dirty="0" smtClean="0"/>
              <a:t>ost 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186766" cy="569755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h-TH" dirty="0" smtClean="0"/>
              <a:t>	3.เนื่องจากโจทย์ต้องการ 4 </a:t>
            </a:r>
            <a:r>
              <a:rPr lang="en-US" dirty="0" smtClean="0"/>
              <a:t>subnet </a:t>
            </a:r>
            <a:r>
              <a:rPr lang="th-TH" dirty="0" smtClean="0"/>
              <a:t>ดังนั้นจะต้องทำการยืมบิตของ </a:t>
            </a:r>
            <a:r>
              <a:rPr lang="en-US" dirty="0" smtClean="0"/>
              <a:t>host id </a:t>
            </a:r>
            <a:r>
              <a:rPr lang="th-TH" dirty="0" smtClean="0"/>
              <a:t>ไปให้ </a:t>
            </a:r>
            <a:r>
              <a:rPr lang="en-US" dirty="0" smtClean="0"/>
              <a:t>network id </a:t>
            </a:r>
            <a:r>
              <a:rPr lang="th-TH" dirty="0" smtClean="0"/>
              <a:t>เพื่อเพิ่มจำนวนเครือข่าย โดยจะต้องยืมไป 2 บิต (เนื่องจาก 2 บิต </a:t>
            </a:r>
            <a:r>
              <a:rPr lang="en-US" dirty="0" smtClean="0"/>
              <a:t>= </a:t>
            </a:r>
            <a:r>
              <a:rPr lang="th-TH" dirty="0" smtClean="0"/>
              <a:t>2</a:t>
            </a:r>
            <a:r>
              <a:rPr lang="th-TH" baseline="30000" dirty="0" smtClean="0"/>
              <a:t>2</a:t>
            </a:r>
            <a:r>
              <a:rPr lang="th-TH" dirty="0" smtClean="0"/>
              <a:t> </a:t>
            </a:r>
            <a:r>
              <a:rPr lang="en-US" dirty="0" smtClean="0"/>
              <a:t>= 4 </a:t>
            </a:r>
            <a:r>
              <a:rPr lang="th-TH" dirty="0" smtClean="0"/>
              <a:t>เครือข่าย)</a:t>
            </a:r>
          </a:p>
          <a:p>
            <a:pPr algn="ctr">
              <a:buNone/>
            </a:pP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</a:p>
          <a:p>
            <a:pPr>
              <a:buNone/>
            </a:pP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4.นั่นคือ เครือข่ายที่สามารถเป็นไปได้ เป็นดังนี้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10.16.0.0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01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10.16.64.0 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10.16.128.0 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11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10.16.192.0 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 marL="550926" indent="-514350"/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จำนวนเครื่องที่ใช้งานได้ในแต่ละเครือข่าย 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th-TH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จำนวนบิตของ </a:t>
            </a:r>
            <a:r>
              <a:rPr lang="en-US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network</a:t>
            </a:r>
            <a:r>
              <a:rPr lang="th-TH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id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)- 2</a:t>
            </a:r>
            <a:endParaRPr lang="en-US" baseline="30000" dirty="0" smtClean="0">
              <a:solidFill>
                <a:srgbClr val="00B0F0"/>
              </a:solidFill>
              <a:latin typeface="Cordia New" pitchFamily="34" charset="-34"/>
              <a:cs typeface="Cordia New" pitchFamily="34" charset="-34"/>
            </a:endParaRPr>
          </a:p>
          <a:p>
            <a:pPr marL="550926" indent="-514350"/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ในกรณีนี้ จำนวนเครื่องที่ใช้ได้ในแต่ละเครือข่าย 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en-US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14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) - 2 เครื่อง</a:t>
            </a:r>
          </a:p>
          <a:p>
            <a:pPr algn="ctr">
              <a:buNone/>
            </a:pPr>
            <a:endParaRPr lang="th-TH" dirty="0" smtClean="0">
              <a:latin typeface="Cordia New" pitchFamily="34" charset="-34"/>
              <a:cs typeface="Cordia New" pitchFamily="34" charset="-34"/>
            </a:endParaRPr>
          </a:p>
          <a:p>
            <a:pPr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098" name="Equation" r:id="rId4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IP Address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en-US" dirty="0" smtClean="0"/>
              <a:t>IP Address </a:t>
            </a:r>
            <a:r>
              <a:rPr lang="th-TH" dirty="0" smtClean="0"/>
              <a:t>คือ หมายเลขประจำเครื่องในระบบเครือข่าย โดยมีขนาด 32 บิต</a:t>
            </a:r>
            <a:r>
              <a:rPr lang="en-US" dirty="0" smtClean="0"/>
              <a:t> </a:t>
            </a:r>
            <a:r>
              <a:rPr lang="th-TH" dirty="0" smtClean="0"/>
              <a:t>แบ่งออกเป็น 4 ชุด ชุดละ 8  บิตดังลักษณะนี้</a:t>
            </a:r>
          </a:p>
          <a:p>
            <a:pPr lvl="1" algn="ctr">
              <a:buNone/>
            </a:pPr>
            <a:r>
              <a:rPr lang="en-US" dirty="0" smtClean="0"/>
              <a:t>xxx.xxx.xxx.xxx</a:t>
            </a:r>
            <a:endParaRPr lang="th-TH" dirty="0" smtClean="0"/>
          </a:p>
          <a:p>
            <a:r>
              <a:rPr lang="th-TH" dirty="0" smtClean="0"/>
              <a:t>ใช้ในการอ้างอิงการมีตัวตนของอุปกรณ์นั้นในระบบเครือข่าย เช่น </a:t>
            </a:r>
            <a:r>
              <a:rPr lang="en-US" dirty="0" smtClean="0"/>
              <a:t>Computer A </a:t>
            </a:r>
            <a:r>
              <a:rPr lang="th-TH" dirty="0" smtClean="0"/>
              <a:t>มี </a:t>
            </a:r>
            <a:r>
              <a:rPr lang="en-US" dirty="0" smtClean="0"/>
              <a:t>IP </a:t>
            </a:r>
            <a:r>
              <a:rPr lang="th-TH" dirty="0" smtClean="0"/>
              <a:t>เป็น 10.25.4.5</a:t>
            </a:r>
          </a:p>
          <a:p>
            <a:r>
              <a:rPr lang="th-TH" dirty="0" smtClean="0"/>
              <a:t>เลขในแต่ละชุดสามารถเป็นเลขได้ตั้งแต่ 0 – 255 คือ</a:t>
            </a:r>
            <a:br>
              <a:rPr lang="th-TH" dirty="0" smtClean="0"/>
            </a:br>
            <a:r>
              <a:rPr lang="th-TH" dirty="0" smtClean="0"/>
              <a:t>0.0.0.0 ไปจนถึง 255.255.255.255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ลองอีกซักข้อนะ </a:t>
            </a:r>
            <a:r>
              <a:rPr lang="en-US" dirty="0" smtClean="0"/>
              <a:t>^.^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ถ้ากำหนด </a:t>
            </a:r>
            <a:r>
              <a:rPr lang="en-US" dirty="0" smtClean="0"/>
              <a:t>IP Address </a:t>
            </a:r>
            <a:r>
              <a:rPr lang="th-TH" dirty="0" smtClean="0"/>
              <a:t>ให้เป็น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141.223.41.0  /24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  ต้องการแบ่งให้ได้ 8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subnet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จะแบ่งได้อย่างไร</a:t>
            </a:r>
          </a:p>
          <a:p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ขั้นแรก แปลงร่าง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IP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ก่อน จะได้</a:t>
            </a:r>
          </a:p>
          <a:p>
            <a:pPr algn="ctr">
              <a:buNone/>
            </a:pPr>
            <a:r>
              <a:rPr lang="th-TH" sz="32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10001101.11011111.00101001.00000000</a:t>
            </a:r>
          </a:p>
          <a:p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ขั้นสอง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ดูว่า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network id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มันอยู่ถึงตรงไหน จะเห็นว่าเป็น  /24  จะได้ว่า</a:t>
            </a:r>
          </a:p>
          <a:p>
            <a:pPr algn="ctr">
              <a:buNone/>
            </a:pPr>
            <a:endParaRPr lang="th-TH" sz="3200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sp>
        <p:nvSpPr>
          <p:cNvPr id="5" name="Left Brace 4"/>
          <p:cNvSpPr/>
          <p:nvPr/>
        </p:nvSpPr>
        <p:spPr>
          <a:xfrm rot="5400000">
            <a:off x="3554008" y="2911075"/>
            <a:ext cx="392909" cy="40719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/>
          <p:cNvSpPr/>
          <p:nvPr/>
        </p:nvSpPr>
        <p:spPr>
          <a:xfrm rot="5400000">
            <a:off x="6357950" y="4321975"/>
            <a:ext cx="392909" cy="12501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43240" y="435769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Network id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43636" y="435769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r>
              <a:rPr lang="en-US" dirty="0" smtClean="0"/>
              <a:t>ost id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5072074"/>
            <a:ext cx="5929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36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.00000000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58204" cy="5697559"/>
          </a:xfrm>
        </p:spPr>
        <p:txBody>
          <a:bodyPr>
            <a:normAutofit fontScale="92500" lnSpcReduction="10000"/>
          </a:bodyPr>
          <a:lstStyle/>
          <a:p>
            <a:r>
              <a:rPr lang="th-TH" dirty="0" smtClean="0"/>
              <a:t>ขั้นสาม โจทย์ต้องการ 8 </a:t>
            </a:r>
            <a:r>
              <a:rPr lang="en-US" dirty="0" smtClean="0"/>
              <a:t>subnet </a:t>
            </a:r>
            <a:r>
              <a:rPr lang="th-TH" dirty="0" smtClean="0"/>
              <a:t>ดังนั้นเราจะต้องแบ่งบิตของ </a:t>
            </a:r>
            <a:r>
              <a:rPr lang="en-US" dirty="0" smtClean="0"/>
              <a:t>host id </a:t>
            </a:r>
            <a:r>
              <a:rPr lang="th-TH" dirty="0" smtClean="0"/>
              <a:t>ไปให้ </a:t>
            </a:r>
            <a:r>
              <a:rPr lang="en-US" dirty="0" smtClean="0"/>
              <a:t>network id </a:t>
            </a:r>
            <a:r>
              <a:rPr lang="th-TH" dirty="0" smtClean="0"/>
              <a:t>3 บิต(3 บิต </a:t>
            </a:r>
            <a:r>
              <a:rPr lang="en-US" dirty="0" smtClean="0"/>
              <a:t>= </a:t>
            </a:r>
            <a:r>
              <a:rPr lang="th-TH" dirty="0" smtClean="0"/>
              <a:t>2</a:t>
            </a:r>
            <a:r>
              <a:rPr lang="th-TH" baseline="30000" dirty="0" smtClean="0"/>
              <a:t>3</a:t>
            </a:r>
            <a:r>
              <a:rPr lang="th-TH" dirty="0" smtClean="0"/>
              <a:t> เครือข่าย </a:t>
            </a:r>
            <a:r>
              <a:rPr lang="en-US" dirty="0" smtClean="0"/>
              <a:t>= </a:t>
            </a:r>
            <a:r>
              <a:rPr lang="th-TH" dirty="0" smtClean="0"/>
              <a:t>8 เครือข่าย)</a:t>
            </a:r>
          </a:p>
          <a:p>
            <a:pPr algn="ctr"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</a:t>
            </a:r>
          </a:p>
          <a:p>
            <a:r>
              <a:rPr lang="th-TH" sz="2800" dirty="0" smtClean="0">
                <a:latin typeface="Cordia New" pitchFamily="34" charset="-34"/>
                <a:cs typeface="Cordia New" pitchFamily="34" charset="-34"/>
              </a:rPr>
              <a:t>ขั้นสี่ ทำการแบ่งและแปลงร่างกลับ ดังนี้</a:t>
            </a: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141.223.41.0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141.223.41.32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010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141.223.41.64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011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141.223.41.96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100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141.223.41.128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141.223.41.160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110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141.223.41.192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111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141.223.41.224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จำนวนเครื่องที่ใช้ได้ในแต่ละเครือข่าย </a:t>
            </a:r>
            <a:r>
              <a:rPr lang="en-US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= (2</a:t>
            </a:r>
            <a:r>
              <a:rPr lang="en-US" sz="2800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5</a:t>
            </a:r>
            <a:r>
              <a:rPr lang="en-US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) – 2 </a:t>
            </a:r>
            <a:r>
              <a:rPr lang="th-TH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เครื่อง</a:t>
            </a:r>
          </a:p>
          <a:p>
            <a:pPr>
              <a:buNone/>
            </a:pPr>
            <a:endParaRPr lang="th-TH" sz="2800" dirty="0" smtClean="0">
              <a:latin typeface="Cordia New" pitchFamily="34" charset="-34"/>
              <a:cs typeface="Cordia New" pitchFamily="34" charset="-34"/>
            </a:endParaRPr>
          </a:p>
          <a:p>
            <a:pPr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-2 Why?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สาเหตุที่จำนวนเครื่องที่ใช้งานได้ในแต่ละ </a:t>
            </a:r>
            <a:r>
              <a:rPr lang="en-US" dirty="0" smtClean="0"/>
              <a:t>subnet </a:t>
            </a:r>
            <a:r>
              <a:rPr lang="th-TH" dirty="0" smtClean="0"/>
              <a:t>จะต้องทำการลบสองด้วยนั้น ก็เพราะว่า </a:t>
            </a:r>
            <a:r>
              <a:rPr lang="en-US" dirty="0" smtClean="0"/>
              <a:t>IP </a:t>
            </a:r>
            <a:r>
              <a:rPr lang="th-TH" dirty="0" smtClean="0"/>
              <a:t>เบอร์แรกจะเป็น </a:t>
            </a:r>
            <a:r>
              <a:rPr lang="en-US" dirty="0" smtClean="0"/>
              <a:t>IP </a:t>
            </a:r>
            <a:r>
              <a:rPr lang="th-TH" dirty="0" smtClean="0"/>
              <a:t>ที่เจาะจงไว้ใช้สำหรับเป็น </a:t>
            </a:r>
            <a:r>
              <a:rPr lang="en-US" dirty="0" smtClean="0"/>
              <a:t>Network IP</a:t>
            </a:r>
          </a:p>
          <a:p>
            <a:r>
              <a:rPr lang="th-TH" dirty="0" smtClean="0"/>
              <a:t>ส่วน </a:t>
            </a:r>
            <a:r>
              <a:rPr lang="en-US" dirty="0" smtClean="0"/>
              <a:t>IP </a:t>
            </a:r>
            <a:r>
              <a:rPr lang="th-TH" dirty="0" smtClean="0"/>
              <a:t>เบอร์สุดท้าย จะเจาะจงไว้ใช้เป็น </a:t>
            </a:r>
            <a:r>
              <a:rPr lang="en-US" dirty="0" smtClean="0"/>
              <a:t>IP Broadcast</a:t>
            </a:r>
            <a:endParaRPr lang="th-TH" dirty="0" smtClean="0"/>
          </a:p>
          <a:p>
            <a:r>
              <a:rPr lang="th-TH" dirty="0" smtClean="0"/>
              <a:t>ทำให้จะต้องทำการลบด้วยสองทุกครั้งเพื่อไม่นับ </a:t>
            </a:r>
            <a:r>
              <a:rPr lang="en-US" dirty="0" smtClean="0"/>
              <a:t>IP </a:t>
            </a:r>
            <a:r>
              <a:rPr lang="th-TH" dirty="0" smtClean="0"/>
              <a:t>2 เบอร์นี้นั่นเอง </a:t>
            </a:r>
            <a:r>
              <a:rPr lang="en-US" dirty="0" smtClean="0"/>
              <a:t>^.^</a:t>
            </a:r>
            <a:endParaRPr lang="th-TH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Solving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525963"/>
          </a:xfrm>
        </p:spPr>
        <p:txBody>
          <a:bodyPr/>
          <a:lstStyle/>
          <a:p>
            <a:pPr lvl="0"/>
            <a:r>
              <a:rPr lang="th-TH" sz="2400" dirty="0" smtClean="0"/>
              <a:t>คณะไอทีลาดกระบัง ได้ </a:t>
            </a:r>
            <a:r>
              <a:rPr lang="en-US" sz="2400" dirty="0" smtClean="0"/>
              <a:t>IP = 161.246.192.0  /20 </a:t>
            </a:r>
            <a:r>
              <a:rPr lang="th-TH" sz="2400" dirty="0" smtClean="0"/>
              <a:t>มาจากสำนักวิจัยคอมพิวเตอร์ ตึกคณะไอทีมีทั้งหมด </a:t>
            </a:r>
            <a:r>
              <a:rPr lang="en-US" sz="2400" dirty="0" smtClean="0"/>
              <a:t>6 </a:t>
            </a:r>
            <a:r>
              <a:rPr lang="th-TH" sz="2400" dirty="0" smtClean="0"/>
              <a:t>ชั้น</a:t>
            </a:r>
            <a:r>
              <a:rPr lang="en-US" sz="2400" dirty="0" smtClean="0"/>
              <a:t> </a:t>
            </a:r>
            <a:r>
              <a:rPr lang="th-TH" sz="2400" dirty="0" smtClean="0"/>
              <a:t>ดังนั้นต้องมีการแบ่ง </a:t>
            </a:r>
            <a:r>
              <a:rPr lang="en-US" sz="2400" dirty="0" smtClean="0"/>
              <a:t>subnet </a:t>
            </a:r>
            <a:r>
              <a:rPr lang="th-TH" sz="2400" dirty="0" smtClean="0"/>
              <a:t>อย่างไรบ้าง และให้บอกไอพีแรกและไอพีสุดท้ายที่สามารถแจกจ่ายได้ของแต่ละ </a:t>
            </a:r>
            <a:r>
              <a:rPr lang="en-US" sz="2400" dirty="0" smtClean="0"/>
              <a:t>subnet </a:t>
            </a:r>
            <a:r>
              <a:rPr lang="th-TH" sz="2400" dirty="0" smtClean="0"/>
              <a:t> (อย่าลืมนะว่าไอพีแรกสุดและ</a:t>
            </a:r>
            <a:br>
              <a:rPr lang="th-TH" sz="2400" dirty="0" smtClean="0"/>
            </a:br>
            <a:r>
              <a:rPr lang="th-TH" sz="2400" dirty="0" smtClean="0"/>
              <a:t>ไอพีท้ายสุดของแต่ละ </a:t>
            </a:r>
            <a:r>
              <a:rPr lang="en-US" sz="2400" dirty="0" smtClean="0"/>
              <a:t>subnet </a:t>
            </a:r>
            <a:r>
              <a:rPr lang="th-TH" sz="2400" dirty="0" smtClean="0"/>
              <a:t>ไม่สามารถนำมาใช้ได้)</a:t>
            </a:r>
            <a:endParaRPr lang="en-US" sz="2400" dirty="0" smtClean="0"/>
          </a:p>
          <a:p>
            <a:endParaRPr lang="en-US" dirty="0" smtClean="0"/>
          </a:p>
          <a:p>
            <a:r>
              <a:rPr lang="th-TH" dirty="0" smtClean="0">
                <a:solidFill>
                  <a:srgbClr val="92D050"/>
                </a:solidFill>
              </a:rPr>
              <a:t>ลองทำดูเน้อ...........ให้เวลา </a:t>
            </a:r>
            <a:r>
              <a:rPr lang="en-US" dirty="0" smtClean="0">
                <a:solidFill>
                  <a:srgbClr val="92D050"/>
                </a:solidFill>
              </a:rPr>
              <a:t>5</a:t>
            </a:r>
            <a:r>
              <a:rPr lang="th-TH" dirty="0" smtClean="0">
                <a:solidFill>
                  <a:srgbClr val="92D050"/>
                </a:solidFill>
              </a:rPr>
              <a:t> นาที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186766" cy="5197493"/>
          </a:xfrm>
        </p:spPr>
        <p:txBody>
          <a:bodyPr>
            <a:normAutofit fontScale="92500" lnSpcReduction="10000"/>
          </a:bodyPr>
          <a:lstStyle/>
          <a:p>
            <a:r>
              <a:rPr lang="th-TH" dirty="0" smtClean="0"/>
              <a:t>แบ่ง </a:t>
            </a:r>
            <a:r>
              <a:rPr lang="en-US" dirty="0" smtClean="0"/>
              <a:t>subnet </a:t>
            </a:r>
            <a:r>
              <a:rPr lang="th-TH" dirty="0" smtClean="0"/>
              <a:t>ก่อนเลย ตึกมี 6 ชั้น จึงต้องใช้ 6 </a:t>
            </a:r>
            <a:r>
              <a:rPr lang="en-US" dirty="0" smtClean="0"/>
              <a:t>subnet</a:t>
            </a:r>
          </a:p>
          <a:p>
            <a:r>
              <a:rPr lang="th-TH" dirty="0" smtClean="0"/>
              <a:t>นั่นคือจะต้องยืมบิตไป 3 บิต </a:t>
            </a:r>
            <a:r>
              <a:rPr lang="en-US" dirty="0" smtClean="0"/>
              <a:t>= </a:t>
            </a:r>
            <a:r>
              <a:rPr lang="th-TH" dirty="0" smtClean="0"/>
              <a:t>8 </a:t>
            </a:r>
            <a:r>
              <a:rPr lang="en-US" dirty="0" smtClean="0"/>
              <a:t>subnet</a:t>
            </a:r>
          </a:p>
          <a:p>
            <a:r>
              <a:rPr lang="th-TH" dirty="0" smtClean="0"/>
              <a:t>จะได้แต่ละ </a:t>
            </a:r>
            <a:r>
              <a:rPr lang="en-US" dirty="0" smtClean="0"/>
              <a:t>subnet </a:t>
            </a:r>
            <a:r>
              <a:rPr lang="th-TH" dirty="0" smtClean="0"/>
              <a:t>เป็นดังนี้</a:t>
            </a: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000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161.246.192.0  /23</a:t>
            </a: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001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161.246.194.0  /23</a:t>
            </a: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010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161.246.196.0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011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161.246.198.0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100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161.246.200.0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101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161.246.202.0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110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161.246.204.0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111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161.246.206.0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sp>
        <p:nvSpPr>
          <p:cNvPr id="5" name="Right Brace 4"/>
          <p:cNvSpPr/>
          <p:nvPr/>
        </p:nvSpPr>
        <p:spPr>
          <a:xfrm>
            <a:off x="7429520" y="2428868"/>
            <a:ext cx="214314" cy="2571768"/>
          </a:xfrm>
          <a:prstGeom prst="righ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786710" y="3500438"/>
            <a:ext cx="1357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B050"/>
                </a:solidFill>
              </a:rPr>
              <a:t>ใช้แค่นี้พอแล้ว</a:t>
            </a:r>
            <a:endParaRPr lang="en-US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186766" cy="5697559"/>
          </a:xfrm>
        </p:spPr>
        <p:txBody>
          <a:bodyPr/>
          <a:lstStyle/>
          <a:p>
            <a:r>
              <a:rPr lang="th-TH" dirty="0" smtClean="0"/>
              <a:t>คราวนี้มาดูกันว่า </a:t>
            </a:r>
            <a:r>
              <a:rPr lang="en-US" dirty="0" smtClean="0"/>
              <a:t>IP </a:t>
            </a:r>
            <a:r>
              <a:rPr lang="th-TH" dirty="0" smtClean="0"/>
              <a:t>แรกและสุดท้ายที่แต่ละ </a:t>
            </a:r>
            <a:r>
              <a:rPr lang="en-US" dirty="0" smtClean="0"/>
              <a:t>subnet </a:t>
            </a:r>
            <a:r>
              <a:rPr lang="th-TH" dirty="0" smtClean="0"/>
              <a:t>สามารถใช้ได้มีอะไรบ้าง</a:t>
            </a:r>
          </a:p>
          <a:p>
            <a:pPr lvl="1"/>
            <a:r>
              <a:rPr lang="en-US" dirty="0" smtClean="0"/>
              <a:t>Subnet 1 </a:t>
            </a:r>
            <a:r>
              <a:rPr lang="th-TH" dirty="0" smtClean="0"/>
              <a:t>คือ 161.246.192.1 /23 กับ 161.246.193.254 /23 </a:t>
            </a:r>
          </a:p>
          <a:p>
            <a:pPr lvl="1"/>
            <a:r>
              <a:rPr lang="en-US" dirty="0" smtClean="0"/>
              <a:t>Subnet 2 </a:t>
            </a:r>
            <a:r>
              <a:rPr lang="th-TH" dirty="0" smtClean="0"/>
              <a:t>คือ 161.246.194.1 /23 กับ 161.246.195.254 /23 </a:t>
            </a:r>
          </a:p>
          <a:p>
            <a:pPr lvl="1"/>
            <a:r>
              <a:rPr lang="en-US" dirty="0" smtClean="0"/>
              <a:t>Subnet 3 </a:t>
            </a:r>
            <a:r>
              <a:rPr lang="th-TH" dirty="0" smtClean="0"/>
              <a:t>คือ</a:t>
            </a:r>
            <a:r>
              <a:rPr lang="en-US" dirty="0" smtClean="0"/>
              <a:t> </a:t>
            </a:r>
            <a:r>
              <a:rPr lang="th-TH" dirty="0" smtClean="0"/>
              <a:t>161.246.196.1 /23 กับ 161.246.197.254 /23 </a:t>
            </a:r>
            <a:endParaRPr lang="en-US" dirty="0" smtClean="0"/>
          </a:p>
          <a:p>
            <a:pPr lvl="1"/>
            <a:r>
              <a:rPr lang="en-US" dirty="0" smtClean="0"/>
              <a:t>Subnet 4 </a:t>
            </a:r>
            <a:r>
              <a:rPr lang="th-TH" dirty="0" smtClean="0"/>
              <a:t>คือ 161.246.198.1 /23 กับ 161.246.199.254 /23 </a:t>
            </a:r>
            <a:endParaRPr lang="en-US" dirty="0" smtClean="0"/>
          </a:p>
          <a:p>
            <a:pPr lvl="1"/>
            <a:r>
              <a:rPr lang="en-US" dirty="0" smtClean="0"/>
              <a:t>Subnet 5 </a:t>
            </a:r>
            <a:r>
              <a:rPr lang="th-TH" dirty="0" smtClean="0"/>
              <a:t>คือ 161.246.200.1 /23 กับ 161.246.201.254 /23 </a:t>
            </a:r>
            <a:endParaRPr lang="en-US" dirty="0" smtClean="0"/>
          </a:p>
          <a:p>
            <a:pPr lvl="1"/>
            <a:r>
              <a:rPr lang="en-US" dirty="0" smtClean="0"/>
              <a:t>Subnet 6 </a:t>
            </a:r>
            <a:r>
              <a:rPr lang="th-TH" dirty="0" smtClean="0"/>
              <a:t>คือ 161.246.202.1 /23 กับ 161.246.203.254 /23 </a:t>
            </a:r>
          </a:p>
          <a:p>
            <a:pPr lvl="1" algn="ctr">
              <a:buNone/>
            </a:pPr>
            <a:endParaRPr lang="th-TH" dirty="0" smtClean="0"/>
          </a:p>
          <a:p>
            <a:pPr lvl="1" algn="ctr">
              <a:buNone/>
            </a:pPr>
            <a:r>
              <a:rPr lang="en-US" dirty="0" smtClean="0">
                <a:solidFill>
                  <a:srgbClr val="00B050"/>
                </a:solidFill>
              </a:rPr>
              <a:t>^.^</a:t>
            </a:r>
            <a:endParaRPr lang="th-TH" dirty="0" smtClean="0">
              <a:solidFill>
                <a:srgbClr val="00B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714620"/>
            <a:ext cx="7467600" cy="1143000"/>
          </a:xfrm>
        </p:spPr>
        <p:txBody>
          <a:bodyPr/>
          <a:lstStyle/>
          <a:p>
            <a:pPr algn="ctr"/>
            <a:r>
              <a:rPr lang="en-US" dirty="0" smtClean="0"/>
              <a:t>The End….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IP Address..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IPv4 – </a:t>
            </a:r>
            <a:r>
              <a:rPr lang="th-TH" dirty="0" smtClean="0"/>
              <a:t>เป็นไอพีที่เราใช้กันอยู่ในปัจจุบัน ก็คือใช้ </a:t>
            </a:r>
            <a:r>
              <a:rPr lang="en-US" dirty="0" smtClean="0"/>
              <a:t>32 </a:t>
            </a:r>
            <a:r>
              <a:rPr lang="th-TH" dirty="0" smtClean="0"/>
              <a:t>บิต โดยสามารถแจกจ่ายให้ใช้งานได้ </a:t>
            </a:r>
            <a:r>
              <a:rPr lang="en-US" dirty="0" smtClean="0"/>
              <a:t>2</a:t>
            </a:r>
            <a:r>
              <a:rPr lang="en-US" baseline="30000" dirty="0" smtClean="0"/>
              <a:t>32</a:t>
            </a:r>
            <a:r>
              <a:rPr lang="en-US" dirty="0" smtClean="0"/>
              <a:t> </a:t>
            </a:r>
            <a:r>
              <a:rPr lang="th-TH" dirty="0" smtClean="0"/>
              <a:t>ไอพี</a:t>
            </a:r>
          </a:p>
          <a:p>
            <a:r>
              <a:rPr lang="en-US" dirty="0" smtClean="0"/>
              <a:t>IPv6 – </a:t>
            </a:r>
            <a:r>
              <a:rPr lang="th-TH" dirty="0" smtClean="0"/>
              <a:t>เป็นไอพีที่เริ่มมีการใช้งานบ้างแล้วในปัจจุบัน โดยสร้างขึ้นมาเพื่อแก้ปัญหาไอพีในปัจจุบันเริ่มที่จะไม่เพียงพอต่อการใช้งาน ซึ่ง </a:t>
            </a:r>
            <a:r>
              <a:rPr lang="en-US" dirty="0" smtClean="0"/>
              <a:t>IPv6 </a:t>
            </a:r>
            <a:r>
              <a:rPr lang="th-TH" dirty="0" smtClean="0"/>
              <a:t>นี้จะใช้ </a:t>
            </a:r>
            <a:r>
              <a:rPr lang="en-US" dirty="0" smtClean="0"/>
              <a:t>Address </a:t>
            </a:r>
            <a:r>
              <a:rPr lang="th-TH" dirty="0" smtClean="0"/>
              <a:t>ขนาด </a:t>
            </a:r>
            <a:r>
              <a:rPr lang="en-US" dirty="0" smtClean="0"/>
              <a:t>128 </a:t>
            </a:r>
            <a:r>
              <a:rPr lang="th-TH" dirty="0" smtClean="0"/>
              <a:t>ในการระบุตัวตน ทำให้สามารถแจกจ่ายให้ใช้งานได้ </a:t>
            </a:r>
            <a:r>
              <a:rPr lang="en-US" dirty="0" smtClean="0"/>
              <a:t>2</a:t>
            </a:r>
            <a:r>
              <a:rPr lang="en-US" baseline="30000" dirty="0" smtClean="0"/>
              <a:t>128</a:t>
            </a:r>
            <a:r>
              <a:rPr lang="th-TH" dirty="0" smtClean="0"/>
              <a:t> ไอพี</a:t>
            </a:r>
          </a:p>
          <a:p>
            <a:pPr lvl="1"/>
            <a:r>
              <a:rPr lang="th-TH" dirty="0" smtClean="0"/>
              <a:t>ตัวอย่าง </a:t>
            </a:r>
            <a:r>
              <a:rPr lang="en-US" dirty="0" smtClean="0"/>
              <a:t>IPv6 </a:t>
            </a:r>
            <a:r>
              <a:rPr lang="th-TH" dirty="0" smtClean="0"/>
              <a:t>เช่น </a:t>
            </a:r>
            <a:r>
              <a:rPr lang="en-US" dirty="0" smtClean="0"/>
              <a:t>2001:0db8:85a3:0000:0000:8a2e:0370:7334</a:t>
            </a:r>
            <a:endParaRPr lang="th-TH" dirty="0" smtClean="0"/>
          </a:p>
          <a:p>
            <a:pPr lvl="1"/>
            <a:r>
              <a:rPr lang="th-TH" dirty="0" smtClean="0"/>
              <a:t>ซึ่งสามารถย่อได้(ย่อชุดที่มีเลขขึ้นต้นเป็น </a:t>
            </a:r>
            <a:r>
              <a:rPr lang="en-US" dirty="0" smtClean="0"/>
              <a:t>0</a:t>
            </a:r>
            <a:r>
              <a:rPr lang="th-TH" dirty="0" smtClean="0"/>
              <a:t>)เป็น</a:t>
            </a:r>
            <a:br>
              <a:rPr lang="th-TH" dirty="0" smtClean="0"/>
            </a:br>
            <a:r>
              <a:rPr lang="en-US" dirty="0" smtClean="0"/>
              <a:t>2001:db8:85a3::8a2e:370:7334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 </a:t>
            </a:r>
            <a:r>
              <a:rPr lang="th-TH" dirty="0" smtClean="0"/>
              <a:t>ไม่ซ้ำกัน เป็นไปได้อย่างไร 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th-TH" dirty="0" smtClean="0"/>
              <a:t>บนโลกมีอุปกรณ์ที่ใช้งานระบบเครือข่ายเป็นจำนวนมาก ดังนั้นการที่จะทำให้มี </a:t>
            </a:r>
            <a:r>
              <a:rPr lang="en-US" dirty="0" smtClean="0"/>
              <a:t>IP </a:t>
            </a:r>
            <a:r>
              <a:rPr lang="th-TH" dirty="0" smtClean="0"/>
              <a:t>เพียงพอต่อการใช้งาน ก็จะสามารถมีเครื่องที่ใช้งานได้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255 x 255 x 255 x 255 = </a:t>
            </a:r>
            <a:r>
              <a:rPr lang="en-US" dirty="0" smtClean="0"/>
              <a:t>4,294,967,296 </a:t>
            </a:r>
            <a:r>
              <a:rPr lang="th-TH" dirty="0" smtClean="0"/>
              <a:t>เครื่อง</a:t>
            </a:r>
            <a:endParaRPr lang="en-US" dirty="0" smtClean="0"/>
          </a:p>
          <a:p>
            <a:r>
              <a:rPr lang="th-TH" dirty="0" smtClean="0"/>
              <a:t>ซึ่งดูเหมือนจะเพียงพอ แต่ถ้าเราสามารถแบ่งย่อยได้อีกละ </a:t>
            </a:r>
            <a:r>
              <a:rPr lang="en-US" dirty="0" smtClean="0"/>
              <a:t>?</a:t>
            </a:r>
          </a:p>
          <a:p>
            <a:r>
              <a:rPr lang="th-TH" dirty="0" smtClean="0"/>
              <a:t>จึงได้มีการแบ่ง </a:t>
            </a:r>
            <a:r>
              <a:rPr lang="en-US" dirty="0" smtClean="0"/>
              <a:t>IP Address </a:t>
            </a:r>
            <a:r>
              <a:rPr lang="th-TH" dirty="0" smtClean="0"/>
              <a:t>ออกเป็น </a:t>
            </a:r>
            <a:r>
              <a:rPr lang="en-US" dirty="0" smtClean="0"/>
              <a:t>2 </a:t>
            </a:r>
            <a:r>
              <a:rPr lang="th-TH" dirty="0" smtClean="0"/>
              <a:t>ประเภท คือ</a:t>
            </a:r>
          </a:p>
          <a:p>
            <a:pPr lvl="1"/>
            <a:r>
              <a:rPr lang="en-US" dirty="0" smtClean="0"/>
              <a:t>Private IP Address</a:t>
            </a:r>
          </a:p>
          <a:p>
            <a:pPr lvl="1"/>
            <a:r>
              <a:rPr lang="en-US" dirty="0" smtClean="0"/>
              <a:t>Public IP Address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Private IP Address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Private IP </a:t>
            </a:r>
            <a:r>
              <a:rPr lang="th-TH" dirty="0" smtClean="0"/>
              <a:t>คือ หมายเลข </a:t>
            </a:r>
            <a:r>
              <a:rPr lang="en-US" dirty="0" smtClean="0"/>
              <a:t>IP </a:t>
            </a:r>
            <a:r>
              <a:rPr lang="th-TH" dirty="0" smtClean="0"/>
              <a:t>ที่ใช้ภายในระบบเครือข่ายย่อยๆ เช่นในวง </a:t>
            </a:r>
            <a:r>
              <a:rPr lang="en-US" dirty="0" smtClean="0"/>
              <a:t>LAN </a:t>
            </a:r>
            <a:r>
              <a:rPr lang="th-TH" dirty="0" smtClean="0"/>
              <a:t>ที่มีอุปกรณ์มากกว่า 1  ชิ้น</a:t>
            </a:r>
            <a:endParaRPr lang="en-US" dirty="0"/>
          </a:p>
        </p:txBody>
      </p:sp>
      <p:pic>
        <p:nvPicPr>
          <p:cNvPr id="1026" name="Picture 2" descr="C:\Users\AMD-PC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643182"/>
            <a:ext cx="6572296" cy="3949531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5857884" y="2643182"/>
            <a:ext cx="1428760" cy="4000528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715240" y="278605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40" y="385762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5272" y="485776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5272" y="585789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IP Address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/>
          <a:lstStyle/>
          <a:p>
            <a:r>
              <a:rPr lang="en-US" dirty="0" smtClean="0"/>
              <a:t>Public IP Address </a:t>
            </a:r>
            <a:r>
              <a:rPr lang="th-TH" dirty="0" smtClean="0"/>
              <a:t>คือ หมายเลข </a:t>
            </a:r>
            <a:r>
              <a:rPr lang="en-US" dirty="0" smtClean="0"/>
              <a:t>IP </a:t>
            </a:r>
            <a:r>
              <a:rPr lang="th-TH" dirty="0" smtClean="0"/>
              <a:t>ที่ใช้ในการติดต่อกับเครือข่ายภายนอกจริง เช่น จากบ้านของเราไปยัง </a:t>
            </a:r>
            <a:r>
              <a:rPr lang="en-US" dirty="0" smtClean="0"/>
              <a:t>server </a:t>
            </a:r>
            <a:r>
              <a:rPr lang="th-TH" dirty="0" smtClean="0"/>
              <a:t>ของ </a:t>
            </a:r>
            <a:r>
              <a:rPr lang="en-US" dirty="0" smtClean="0"/>
              <a:t>Google </a:t>
            </a:r>
            <a:r>
              <a:rPr lang="th-TH" dirty="0" smtClean="0"/>
              <a:t>ซึ่งหมายเลข </a:t>
            </a:r>
            <a:r>
              <a:rPr lang="en-US" dirty="0" smtClean="0"/>
              <a:t>IP </a:t>
            </a:r>
            <a:r>
              <a:rPr lang="th-TH" dirty="0" smtClean="0"/>
              <a:t>ประเภทนี้จะไม่มีซ้ำกันเลย</a:t>
            </a:r>
            <a:endParaRPr lang="en-US" dirty="0"/>
          </a:p>
        </p:txBody>
      </p:sp>
      <p:pic>
        <p:nvPicPr>
          <p:cNvPr id="2050" name="Picture 2" descr="C:\Users\AMD-PC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071810"/>
            <a:ext cx="5245097" cy="3347934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rot="16200000" flipV="1">
            <a:off x="3357554" y="4071942"/>
            <a:ext cx="642942" cy="7143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28926" y="328612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161.246.3.15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การใช้งาน </a:t>
            </a:r>
            <a:r>
              <a:rPr lang="en-US" dirty="0" smtClean="0"/>
              <a:t>Private &amp; Public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 descr="C:\Users\AMD-PC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857364"/>
            <a:ext cx="5745163" cy="3667125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5715008" y="1714488"/>
            <a:ext cx="1428760" cy="4000528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29520" y="207167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9520" y="298823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9520" y="385762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9520" y="478632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192.168.1.4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6200000" flipH="1">
            <a:off x="3214678" y="4357694"/>
            <a:ext cx="500066" cy="7143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928926" y="478632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161.246.3.15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การใช้งาน </a:t>
            </a:r>
            <a:r>
              <a:rPr lang="en-US" dirty="0" smtClean="0"/>
              <a:t>Private &amp; Public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en-US" dirty="0" smtClean="0"/>
              <a:t>Private IP </a:t>
            </a:r>
            <a:r>
              <a:rPr lang="th-TH" dirty="0" smtClean="0"/>
              <a:t>สามารถนำไปใช้งานได้ทั่วไปในทุกๆเครือข่ายภายใน </a:t>
            </a:r>
            <a:br>
              <a:rPr lang="th-TH" dirty="0" smtClean="0"/>
            </a:br>
            <a:r>
              <a:rPr lang="th-TH" dirty="0" smtClean="0"/>
              <a:t>พูดง่ายๆก็คือ บริษัท </a:t>
            </a:r>
            <a:r>
              <a:rPr lang="en-US" dirty="0" smtClean="0"/>
              <a:t>A </a:t>
            </a:r>
            <a:r>
              <a:rPr lang="th-TH" dirty="0" smtClean="0"/>
              <a:t>ก็สามารถใช้งาน </a:t>
            </a:r>
            <a:r>
              <a:rPr lang="en-US" dirty="0" smtClean="0"/>
              <a:t>IP 192.168.x.x </a:t>
            </a:r>
            <a:r>
              <a:rPr lang="th-TH" dirty="0" smtClean="0"/>
              <a:t>ได้ ในขณะเดียวกันบ้านของนาย ก ก็สามารถใช้งาน </a:t>
            </a:r>
            <a:r>
              <a:rPr lang="en-US" dirty="0" smtClean="0"/>
              <a:t>IP 192.168.x.x </a:t>
            </a:r>
            <a:r>
              <a:rPr lang="th-TH" dirty="0" smtClean="0"/>
              <a:t>ได้ด้วย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pic>
        <p:nvPicPr>
          <p:cNvPr id="51202" name="Picture 2" descr="C:\Users\ZeroSystem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143248"/>
            <a:ext cx="6811963" cy="32099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3714752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192.168.1.1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5572140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768" y="3357562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192.168.1.1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768" y="428625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192.168.1.2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5286388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192.168.1.3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85720" y="3214686"/>
            <a:ext cx="1857388" cy="32861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6429388" y="3071810"/>
            <a:ext cx="1857388" cy="32861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การแจก </a:t>
            </a:r>
            <a:r>
              <a:rPr lang="en-US" dirty="0" smtClean="0"/>
              <a:t>IP Address </a:t>
            </a:r>
            <a:r>
              <a:rPr lang="th-TH" dirty="0" smtClean="0"/>
              <a:t>ให้ภายในเครือข่าย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การแจก </a:t>
            </a:r>
            <a:r>
              <a:rPr lang="en-US" dirty="0" smtClean="0"/>
              <a:t>IP </a:t>
            </a:r>
            <a:r>
              <a:rPr lang="th-TH" dirty="0" smtClean="0"/>
              <a:t>ให้ภายในเครือข่าย (</a:t>
            </a:r>
            <a:r>
              <a:rPr lang="en-US" dirty="0" smtClean="0"/>
              <a:t>Private IP</a:t>
            </a:r>
            <a:r>
              <a:rPr lang="th-TH" dirty="0" smtClean="0"/>
              <a:t>)</a:t>
            </a:r>
            <a:r>
              <a:rPr lang="en-US" dirty="0" smtClean="0"/>
              <a:t> </a:t>
            </a:r>
            <a:r>
              <a:rPr lang="th-TH" dirty="0" smtClean="0"/>
              <a:t>มีวิธีการ 2 วิธีคือ</a:t>
            </a:r>
          </a:p>
          <a:p>
            <a:pPr lvl="1"/>
            <a:r>
              <a:rPr lang="en-US" dirty="0" smtClean="0"/>
              <a:t>Dynamic IP Address – </a:t>
            </a:r>
            <a:r>
              <a:rPr lang="th-TH" dirty="0" smtClean="0"/>
              <a:t>มีอุปกรณ์ในการแจก </a:t>
            </a:r>
            <a:r>
              <a:rPr lang="en-US" dirty="0" smtClean="0"/>
              <a:t>IP </a:t>
            </a:r>
            <a:r>
              <a:rPr lang="th-TH" dirty="0" smtClean="0"/>
              <a:t>ให้โดยอัตโนมัติ(</a:t>
            </a:r>
            <a:r>
              <a:rPr lang="en-US" dirty="0" smtClean="0"/>
              <a:t>DHCP = Dynamic Host Configuration Protocol</a:t>
            </a:r>
            <a:r>
              <a:rPr lang="th-TH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Static IP Address – </a:t>
            </a:r>
            <a:r>
              <a:rPr lang="th-TH" dirty="0" smtClean="0"/>
              <a:t>ผู้ดูแลระบบทำการกำหนดด้วยตนเอง โดยข้อจำกัดของวิธีนี้คือ</a:t>
            </a:r>
          </a:p>
          <a:p>
            <a:pPr lvl="2"/>
            <a:r>
              <a:rPr lang="th-TH" dirty="0" smtClean="0"/>
              <a:t>ในเครือข่ายจะต้องมี </a:t>
            </a:r>
            <a:r>
              <a:rPr lang="en-US" dirty="0" smtClean="0"/>
              <a:t>Subnet Mask </a:t>
            </a:r>
            <a:r>
              <a:rPr lang="th-TH" dirty="0" smtClean="0"/>
              <a:t>ตรงกัน</a:t>
            </a:r>
          </a:p>
          <a:p>
            <a:pPr lvl="2"/>
            <a:r>
              <a:rPr lang="th-TH" dirty="0" smtClean="0"/>
              <a:t>ในเครือข่ายจะต้องมี </a:t>
            </a:r>
            <a:r>
              <a:rPr lang="en-US" dirty="0" smtClean="0"/>
              <a:t>Network Address </a:t>
            </a:r>
            <a:r>
              <a:rPr lang="th-TH" dirty="0" smtClean="0"/>
              <a:t>ตรงกัน</a:t>
            </a:r>
            <a:endParaRPr lang="en-US" dirty="0" smtClean="0"/>
          </a:p>
          <a:p>
            <a:pPr lvl="2"/>
            <a:r>
              <a:rPr lang="th-TH" dirty="0" smtClean="0"/>
              <a:t>ในเครือข่ายจะต้องมี </a:t>
            </a:r>
            <a:r>
              <a:rPr lang="en-US" dirty="0" smtClean="0"/>
              <a:t>Host Address  </a:t>
            </a:r>
            <a:r>
              <a:rPr lang="th-TH" dirty="0" smtClean="0"/>
              <a:t>ไม่ตรงกัน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487</TotalTime>
  <Words>1361</Words>
  <Application>Microsoft Office PowerPoint</Application>
  <PresentationFormat>On-screen Show (4:3)</PresentationFormat>
  <Paragraphs>225</Paragraphs>
  <Slides>26</Slides>
  <Notes>26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Technic</vt:lpstr>
      <vt:lpstr>Equation</vt:lpstr>
      <vt:lpstr>IP AdDress &amp; Subnetting</vt:lpstr>
      <vt:lpstr>What is IP Address ?</vt:lpstr>
      <vt:lpstr>Types of IP Address..</vt:lpstr>
      <vt:lpstr>IP ไม่ซ้ำกัน เป็นไปได้อย่างไร ?</vt:lpstr>
      <vt:lpstr>Private IP Address</vt:lpstr>
      <vt:lpstr>Public IP Address</vt:lpstr>
      <vt:lpstr>การใช้งาน Private &amp; Public IP</vt:lpstr>
      <vt:lpstr>การใช้งาน Private &amp; Public IP</vt:lpstr>
      <vt:lpstr>การแจก IP Address ให้ภายในเครือข่าย</vt:lpstr>
      <vt:lpstr>Subnet Mask คืออะไร</vt:lpstr>
      <vt:lpstr>Slide 11</vt:lpstr>
      <vt:lpstr>Slide 12</vt:lpstr>
      <vt:lpstr>การใช้ IP Address กับ Subnet Mask</vt:lpstr>
      <vt:lpstr>การหา Network IP</vt:lpstr>
      <vt:lpstr>Slide 15</vt:lpstr>
      <vt:lpstr>Subnetting</vt:lpstr>
      <vt:lpstr>Slide 17</vt:lpstr>
      <vt:lpstr>Slide 18</vt:lpstr>
      <vt:lpstr>Slide 19</vt:lpstr>
      <vt:lpstr>ลองอีกซักข้อนะ ^.^</vt:lpstr>
      <vt:lpstr>Slide 21</vt:lpstr>
      <vt:lpstr> -2 Why?</vt:lpstr>
      <vt:lpstr>Problem Solving</vt:lpstr>
      <vt:lpstr>Answer</vt:lpstr>
      <vt:lpstr>Slide 25</vt:lpstr>
      <vt:lpstr>The End….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 AdDress &amp; Subnetting</dc:title>
  <dc:creator>AMD-PC</dc:creator>
  <cp:lastModifiedBy>ZeroSystem</cp:lastModifiedBy>
  <cp:revision>88</cp:revision>
  <dcterms:created xsi:type="dcterms:W3CDTF">2009-10-17T17:00:58Z</dcterms:created>
  <dcterms:modified xsi:type="dcterms:W3CDTF">2009-10-19T16:36:38Z</dcterms:modified>
</cp:coreProperties>
</file>