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1" r:id="rId6"/>
    <p:sldId id="264" r:id="rId7"/>
    <p:sldId id="260" r:id="rId8"/>
    <p:sldId id="262" r:id="rId9"/>
    <p:sldId id="263" r:id="rId10"/>
    <p:sldId id="265" r:id="rId11"/>
    <p:sldId id="266" r:id="rId12"/>
    <p:sldId id="267" r:id="rId13"/>
    <p:sldId id="278" r:id="rId14"/>
    <p:sldId id="279" r:id="rId15"/>
    <p:sldId id="268" r:id="rId16"/>
    <p:sldId id="270" r:id="rId17"/>
    <p:sldId id="269" r:id="rId18"/>
    <p:sldId id="271" r:id="rId19"/>
    <p:sldId id="274" r:id="rId20"/>
    <p:sldId id="272" r:id="rId21"/>
    <p:sldId id="273" r:id="rId22"/>
    <p:sldId id="276" r:id="rId23"/>
    <p:sldId id="275" r:id="rId24"/>
    <p:sldId id="277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017" autoAdjust="0"/>
  </p:normalViewPr>
  <p:slideViewPr>
    <p:cSldViewPr>
      <p:cViewPr>
        <p:scale>
          <a:sx n="70" d="100"/>
          <a:sy n="70" d="100"/>
        </p:scale>
        <p:origin x="-115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30BD24-CA4E-4132-A4A9-3D9C28852E56}" type="datetimeFigureOut">
              <a:rPr lang="en-US" smtClean="0"/>
              <a:pPr/>
              <a:t>10/19/2009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B297B1-2C0E-4AE0-B945-35C1A51D4C8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B297B1-2C0E-4AE0-B945-35C1A51D4C8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DFE55-B5BA-4AAE-94C7-1D7898A44169}" type="datetimeFigureOut">
              <a:rPr lang="en-US" smtClean="0"/>
              <a:pPr/>
              <a:t>10/19/2009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48924-2764-46DA-ABE7-DDD27D410DE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DFE55-B5BA-4AAE-94C7-1D7898A44169}" type="datetimeFigureOut">
              <a:rPr lang="en-US" smtClean="0"/>
              <a:pPr/>
              <a:t>10/19/2009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48924-2764-46DA-ABE7-DDD27D410D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DFE55-B5BA-4AAE-94C7-1D7898A44169}" type="datetimeFigureOut">
              <a:rPr lang="en-US" smtClean="0"/>
              <a:pPr/>
              <a:t>10/19/2009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48924-2764-46DA-ABE7-DDD27D410D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DFE55-B5BA-4AAE-94C7-1D7898A44169}" type="datetimeFigureOut">
              <a:rPr lang="en-US" smtClean="0"/>
              <a:pPr/>
              <a:t>10/19/2009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48924-2764-46DA-ABE7-DDD27D410D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DFE55-B5BA-4AAE-94C7-1D7898A44169}" type="datetimeFigureOut">
              <a:rPr lang="en-US" smtClean="0"/>
              <a:pPr/>
              <a:t>10/19/2009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48924-2764-46DA-ABE7-DDD27D410D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DFE55-B5BA-4AAE-94C7-1D7898A44169}" type="datetimeFigureOut">
              <a:rPr lang="en-US" smtClean="0"/>
              <a:pPr/>
              <a:t>10/19/2009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48924-2764-46DA-ABE7-DDD27D410D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DFE55-B5BA-4AAE-94C7-1D7898A44169}" type="datetimeFigureOut">
              <a:rPr lang="en-US" smtClean="0"/>
              <a:pPr/>
              <a:t>10/19/2009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48924-2764-46DA-ABE7-DDD27D410D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DFE55-B5BA-4AAE-94C7-1D7898A44169}" type="datetimeFigureOut">
              <a:rPr lang="en-US" smtClean="0"/>
              <a:pPr/>
              <a:t>10/19/2009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48924-2764-46DA-ABE7-DDD27D410D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DFE55-B5BA-4AAE-94C7-1D7898A44169}" type="datetimeFigureOut">
              <a:rPr lang="en-US" smtClean="0"/>
              <a:pPr/>
              <a:t>10/19/2009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48924-2764-46DA-ABE7-DDD27D410D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DFE55-B5BA-4AAE-94C7-1D7898A44169}" type="datetimeFigureOut">
              <a:rPr lang="en-US" smtClean="0"/>
              <a:pPr/>
              <a:t>10/19/2009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448924-2764-46DA-ABE7-DDD27D410DE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757DFE55-B5BA-4AAE-94C7-1D7898A44169}" type="datetimeFigureOut">
              <a:rPr lang="en-US" smtClean="0"/>
              <a:pPr/>
              <a:t>10/19/2009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EA448924-2764-46DA-ABE7-DDD27D410DE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757DFE55-B5BA-4AAE-94C7-1D7898A44169}" type="datetimeFigureOut">
              <a:rPr lang="en-US" smtClean="0"/>
              <a:pPr/>
              <a:t>10/19/2009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EA448924-2764-46DA-ABE7-DDD27D410DE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ransition>
    <p:fade thruBlk="1"/>
  </p:transition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13619"/>
            <a:ext cx="7772400" cy="1829761"/>
          </a:xfrm>
        </p:spPr>
        <p:txBody>
          <a:bodyPr>
            <a:normAutofit/>
          </a:bodyPr>
          <a:lstStyle/>
          <a:p>
            <a:pPr algn="r"/>
            <a:r>
              <a:rPr lang="en-US" dirty="0" smtClean="0"/>
              <a:t>Basic Physical Communication Concept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29322" y="6643734"/>
            <a:ext cx="3357586" cy="142852"/>
          </a:xfrm>
        </p:spPr>
        <p:txBody>
          <a:bodyPr>
            <a:noAutofit/>
          </a:bodyPr>
          <a:lstStyle/>
          <a:p>
            <a:r>
              <a:rPr lang="en-US" sz="1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Studio Party : Bangcair Foundation 2009 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786182" y="2071678"/>
            <a:ext cx="4714908" cy="142876"/>
          </a:xfrm>
          <a:prstGeom prst="rect">
            <a:avLst/>
          </a:prstGeom>
        </p:spPr>
        <p:txBody>
          <a:bodyPr vert="horz" lIns="45720" rIns="45720">
            <a:noAutofit/>
          </a:bodyPr>
          <a:lstStyle/>
          <a:p>
            <a:pPr marR="64008" lvl="0" algn="r">
              <a:spcBef>
                <a:spcPts val="400"/>
              </a:spcBef>
              <a:buClr>
                <a:schemeClr val="accent1"/>
              </a:buClr>
              <a:buSzPct val="68000"/>
            </a:pPr>
            <a:r>
              <a:rPr lang="en-US" sz="2000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IT CAMP#6</a:t>
            </a: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5286412" y="6357958"/>
            <a:ext cx="4000496" cy="214314"/>
          </a:xfrm>
          <a:prstGeom prst="rect">
            <a:avLst/>
          </a:prstGeom>
        </p:spPr>
        <p:txBody>
          <a:bodyPr vert="horz" lIns="118872" tIns="0" rIns="45720" bIns="0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IT</a:t>
            </a:r>
            <a:r>
              <a:rPr kumimoji="0" lang="en-US" sz="14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KMITL &amp; Microsoft Corp. &amp; Drama-Addict.com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4500562" y="6072206"/>
            <a:ext cx="4714908" cy="142876"/>
          </a:xfrm>
          <a:prstGeom prst="rect">
            <a:avLst/>
          </a:prstGeom>
        </p:spPr>
        <p:txBody>
          <a:bodyPr vert="horz" lIns="45720" rIns="45720">
            <a:noAutofit/>
          </a:bodyPr>
          <a:lstStyle/>
          <a:p>
            <a:pPr marR="64008" lvl="0" algn="r">
              <a:spcBef>
                <a:spcPts val="400"/>
              </a:spcBef>
              <a:buClr>
                <a:schemeClr val="accent1"/>
              </a:buClr>
              <a:buSzPct val="68000"/>
            </a:pPr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Le Sek Sánchez (Sappaya Sriboonruang)</a:t>
            </a:r>
            <a:endParaRPr kumimoji="0" lang="en-US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pic>
        <p:nvPicPr>
          <p:cNvPr id="8" name="Picture 7" descr="umbr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8294" y="6429396"/>
            <a:ext cx="841806" cy="322739"/>
          </a:xfrm>
          <a:prstGeom prst="rect">
            <a:avLst/>
          </a:prstGeom>
        </p:spPr>
      </p:pic>
      <p:pic>
        <p:nvPicPr>
          <p:cNvPr id="9" name="Picture 8" descr="adidas_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5707587"/>
            <a:ext cx="857256" cy="578933"/>
          </a:xfrm>
          <a:prstGeom prst="rect">
            <a:avLst/>
          </a:prstGeom>
        </p:spPr>
      </p:pic>
      <p:pic>
        <p:nvPicPr>
          <p:cNvPr id="10" name="Picture 9" descr="cisc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1538" y="6072205"/>
            <a:ext cx="1143008" cy="694103"/>
          </a:xfrm>
          <a:prstGeom prst="rect">
            <a:avLst/>
          </a:prstGeom>
        </p:spPr>
      </p:pic>
      <p:pic>
        <p:nvPicPr>
          <p:cNvPr id="11" name="Picture 10" descr="microsoft-log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1538" y="5715016"/>
            <a:ext cx="1143009" cy="285752"/>
          </a:xfrm>
          <a:prstGeom prst="rect">
            <a:avLst/>
          </a:prstGeom>
        </p:spPr>
      </p:pic>
      <p:pic>
        <p:nvPicPr>
          <p:cNvPr id="12" name="Picture 11" descr="sameforestlogo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93940" y="5722972"/>
            <a:ext cx="1063614" cy="1063614"/>
          </a:xfrm>
          <a:prstGeom prst="rect">
            <a:avLst/>
          </a:prstGeom>
        </p:spPr>
      </p:pic>
      <p:pic>
        <p:nvPicPr>
          <p:cNvPr id="13" name="Picture 12" descr="Canon_logo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28992" y="6357959"/>
            <a:ext cx="1605928" cy="428628"/>
          </a:xfrm>
          <a:prstGeom prst="rect">
            <a:avLst/>
          </a:prstGeom>
        </p:spPr>
      </p:pic>
      <p:pic>
        <p:nvPicPr>
          <p:cNvPr id="14" name="Picture 13" descr="budweiser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428992" y="5715016"/>
            <a:ext cx="1606499" cy="571504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Transmission Media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438912" lvl="1" indent="-320040">
              <a:spcBef>
                <a:spcPts val="0"/>
              </a:spcBef>
              <a:buClr>
                <a:schemeClr val="accent1"/>
              </a:buClr>
              <a:buSzPct val="80000"/>
              <a:buFont typeface="Wingdings 2"/>
              <a:buChar char=""/>
            </a:pPr>
            <a:r>
              <a:rPr lang="en-US" dirty="0" smtClean="0"/>
              <a:t>Guided media</a:t>
            </a:r>
          </a:p>
          <a:p>
            <a:pPr lvl="1"/>
            <a:r>
              <a:rPr lang="en-US" dirty="0" smtClean="0"/>
              <a:t>UTP &amp; STP</a:t>
            </a:r>
          </a:p>
          <a:p>
            <a:pPr lvl="1"/>
            <a:r>
              <a:rPr lang="en-US" dirty="0" smtClean="0"/>
              <a:t>Coaxial</a:t>
            </a:r>
          </a:p>
          <a:p>
            <a:pPr lvl="1"/>
            <a:r>
              <a:rPr lang="en-US" dirty="0" smtClean="0"/>
              <a:t>Serial Cable</a:t>
            </a:r>
          </a:p>
          <a:p>
            <a:pPr lvl="1"/>
            <a:r>
              <a:rPr lang="en-US" dirty="0" smtClean="0"/>
              <a:t>Fiber Optic</a:t>
            </a:r>
          </a:p>
          <a:p>
            <a:r>
              <a:rPr lang="en-US" dirty="0" smtClean="0"/>
              <a:t>Unguided media</a:t>
            </a:r>
          </a:p>
          <a:p>
            <a:pPr lvl="1"/>
            <a:r>
              <a:rPr lang="en-US" dirty="0" smtClean="0"/>
              <a:t>Radio Frequency (Wireless)</a:t>
            </a:r>
            <a:endParaRPr lang="th-TH" dirty="0" smtClean="0"/>
          </a:p>
          <a:p>
            <a:pPr lvl="1"/>
            <a:r>
              <a:rPr lang="en-US" dirty="0" smtClean="0"/>
              <a:t>Bluetooth</a:t>
            </a:r>
          </a:p>
          <a:p>
            <a:pPr lvl="1"/>
            <a:r>
              <a:rPr lang="en-US" dirty="0" smtClean="0"/>
              <a:t>Microwave</a:t>
            </a:r>
          </a:p>
          <a:p>
            <a:pPr lvl="1"/>
            <a:r>
              <a:rPr lang="en-US" dirty="0" smtClean="0"/>
              <a:t>Satellite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Transmission Media : UTP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UTP (Unshielded twisted pair)</a:t>
            </a:r>
            <a:endParaRPr lang="th-TH" dirty="0" smtClean="0"/>
          </a:p>
          <a:p>
            <a:pPr lvl="1"/>
            <a:r>
              <a:rPr lang="th-TH" dirty="0" smtClean="0"/>
              <a:t>ถูกแบ่งออกเป็น </a:t>
            </a:r>
            <a:r>
              <a:rPr lang="en-US" dirty="0" smtClean="0"/>
              <a:t>category </a:t>
            </a:r>
            <a:r>
              <a:rPr lang="th-TH" dirty="0" smtClean="0"/>
              <a:t>ต่างๆกัน โดยจะมีคุณสมบัติแตกต่างกันออกไป</a:t>
            </a:r>
          </a:p>
          <a:p>
            <a:pPr lvl="2"/>
            <a:r>
              <a:rPr lang="en-US" dirty="0" smtClean="0"/>
              <a:t>Cat 1 = </a:t>
            </a:r>
            <a:r>
              <a:rPr lang="th-TH" dirty="0" smtClean="0"/>
              <a:t>สายโทรศัพท์บ้าน มีอัตราส่งข้อมูลสูงสุดที่ </a:t>
            </a:r>
            <a:r>
              <a:rPr lang="en-US" dirty="0" smtClean="0"/>
              <a:t>1Mbps</a:t>
            </a:r>
            <a:endParaRPr lang="th-TH" dirty="0" smtClean="0"/>
          </a:p>
          <a:p>
            <a:pPr lvl="2"/>
            <a:r>
              <a:rPr lang="en-US" dirty="0" smtClean="0"/>
              <a:t>Cat5 = </a:t>
            </a:r>
            <a:r>
              <a:rPr lang="th-TH" dirty="0" smtClean="0"/>
              <a:t>สายแลน</a:t>
            </a:r>
            <a:r>
              <a:rPr lang="en-US" dirty="0" smtClean="0"/>
              <a:t> </a:t>
            </a:r>
            <a:r>
              <a:rPr lang="th-TH" dirty="0" smtClean="0"/>
              <a:t>มีอัตราส่งข้อมูลสูงสุดที่ </a:t>
            </a:r>
            <a:r>
              <a:rPr lang="en-US" dirty="0" smtClean="0"/>
              <a:t>100Mbps</a:t>
            </a:r>
            <a:endParaRPr lang="th-TH" dirty="0" smtClean="0"/>
          </a:p>
          <a:p>
            <a:pPr lvl="2"/>
            <a:r>
              <a:rPr lang="en-US" dirty="0" smtClean="0"/>
              <a:t>Cat5e = </a:t>
            </a:r>
            <a:r>
              <a:rPr lang="th-TH" dirty="0" smtClean="0"/>
              <a:t>สายแลน มีอัตราส่งข้อมูลสูงสุดที่ </a:t>
            </a:r>
            <a:r>
              <a:rPr lang="en-US" dirty="0" smtClean="0"/>
              <a:t>1Gbps</a:t>
            </a:r>
            <a:r>
              <a:rPr lang="th-TH" dirty="0" smtClean="0"/>
              <a:t> * </a:t>
            </a:r>
            <a:endParaRPr lang="en-US" dirty="0" smtClean="0"/>
          </a:p>
          <a:p>
            <a:pPr lvl="2"/>
            <a:r>
              <a:rPr lang="en-US" dirty="0" smtClean="0"/>
              <a:t>Cat6 = </a:t>
            </a:r>
            <a:r>
              <a:rPr lang="th-TH" dirty="0" smtClean="0"/>
              <a:t>สายแลน มีอัตราส่งข้อมูลสูงสุดที่ </a:t>
            </a:r>
            <a:r>
              <a:rPr lang="en-US" dirty="0" smtClean="0"/>
              <a:t>10Gbps</a:t>
            </a:r>
            <a:r>
              <a:rPr lang="th-TH" dirty="0" smtClean="0"/>
              <a:t> *</a:t>
            </a:r>
          </a:p>
        </p:txBody>
      </p:sp>
      <p:pic>
        <p:nvPicPr>
          <p:cNvPr id="4" name="Picture 3" descr="ut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86116" y="4786322"/>
            <a:ext cx="1957021" cy="1552570"/>
          </a:xfrm>
          <a:prstGeom prst="rect">
            <a:avLst/>
          </a:prstGeom>
        </p:spPr>
      </p:pic>
      <p:pic>
        <p:nvPicPr>
          <p:cNvPr id="5" name="Picture 4" descr="464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2976" y="4714884"/>
            <a:ext cx="1571626" cy="1571626"/>
          </a:xfrm>
          <a:prstGeom prst="rect">
            <a:avLst/>
          </a:prstGeom>
        </p:spPr>
      </p:pic>
      <p:pic>
        <p:nvPicPr>
          <p:cNvPr id="6" name="Picture 5" descr="product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15074" y="4786322"/>
            <a:ext cx="1741713" cy="1457233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Transmission Media : STP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STP (Shielded twisted pair)</a:t>
            </a:r>
          </a:p>
          <a:p>
            <a:pPr lvl="1"/>
            <a:r>
              <a:rPr lang="th-TH" dirty="0" smtClean="0"/>
              <a:t>ตัวสายภายในจะถูกหุ้มด้วยขดลวด เพื่อลดสัญญาณรบกวนจากภายนอก</a:t>
            </a:r>
          </a:p>
          <a:p>
            <a:pPr lvl="1"/>
            <a:r>
              <a:rPr lang="th-TH" dirty="0" smtClean="0"/>
              <a:t>แบ่งเป็น </a:t>
            </a:r>
            <a:r>
              <a:rPr lang="en-US" dirty="0" smtClean="0"/>
              <a:t>2 </a:t>
            </a:r>
            <a:r>
              <a:rPr lang="th-TH" dirty="0" smtClean="0"/>
              <a:t>ประเภท</a:t>
            </a:r>
            <a:endParaRPr lang="en-US" dirty="0" smtClean="0"/>
          </a:p>
          <a:p>
            <a:pPr lvl="2"/>
            <a:r>
              <a:rPr lang="en-US" dirty="0" smtClean="0"/>
              <a:t>S/UTP </a:t>
            </a:r>
            <a:r>
              <a:rPr lang="th-TH" dirty="0" smtClean="0"/>
              <a:t>หรือเรียกว่า </a:t>
            </a:r>
            <a:r>
              <a:rPr lang="en-US" dirty="0" smtClean="0"/>
              <a:t>FTP (</a:t>
            </a:r>
            <a:r>
              <a:rPr lang="th-TH" dirty="0" smtClean="0"/>
              <a:t>คนละอันกับ </a:t>
            </a:r>
            <a:r>
              <a:rPr lang="en-US" dirty="0" smtClean="0"/>
              <a:t>File protocol transfer </a:t>
            </a:r>
            <a:r>
              <a:rPr lang="th-TH" dirty="0" smtClean="0"/>
              <a:t>นะ </a:t>
            </a:r>
            <a:r>
              <a:rPr lang="en-US" dirty="0" smtClean="0"/>
              <a:t>&gt;w&lt;)</a:t>
            </a:r>
          </a:p>
          <a:p>
            <a:pPr lvl="2"/>
            <a:r>
              <a:rPr lang="en-US" dirty="0" smtClean="0"/>
              <a:t>S/STP </a:t>
            </a:r>
            <a:r>
              <a:rPr lang="th-TH" dirty="0" smtClean="0"/>
              <a:t>หรือเรียกว่า</a:t>
            </a:r>
            <a:r>
              <a:rPr lang="en-US" dirty="0" smtClean="0"/>
              <a:t> S/FTP</a:t>
            </a:r>
            <a:endParaRPr lang="th-TH" dirty="0" smtClean="0"/>
          </a:p>
          <a:p>
            <a:endParaRPr lang="en-US" dirty="0"/>
          </a:p>
        </p:txBody>
      </p:sp>
      <p:pic>
        <p:nvPicPr>
          <p:cNvPr id="4" name="Picture 3" descr="800px-TwistedPair_S-FT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3438" y="4340167"/>
            <a:ext cx="3786214" cy="2517833"/>
          </a:xfrm>
          <a:prstGeom prst="rect">
            <a:avLst/>
          </a:prstGeom>
        </p:spPr>
      </p:pic>
      <p:pic>
        <p:nvPicPr>
          <p:cNvPr id="6" name="Picture 5" descr="FTP_cable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4437112"/>
            <a:ext cx="3429024" cy="2222008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UTP&amp;STP Mode A, 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2800" dirty="0" smtClean="0"/>
              <a:t>ในอุปกรณ์บางประเภท หากจะทำการเชื่อมต่อกัน จำเป็นจะต้องใช้การเข้าหัวสาย </a:t>
            </a:r>
            <a:r>
              <a:rPr lang="en-US" sz="2800" dirty="0" smtClean="0"/>
              <a:t>UTP, STP </a:t>
            </a:r>
            <a:r>
              <a:rPr lang="th-TH" sz="2800" dirty="0" smtClean="0"/>
              <a:t>ทั้งสองฝั่งที่ไม่เหมือนกัน โดยจะมีมาตรฐานในการเข้าหัว </a:t>
            </a:r>
            <a:r>
              <a:rPr lang="en-US" sz="2800" dirty="0" smtClean="0"/>
              <a:t>2 </a:t>
            </a:r>
            <a:r>
              <a:rPr lang="th-TH" sz="2800" dirty="0" smtClean="0"/>
              <a:t>แบบด้วยกัน</a:t>
            </a:r>
            <a:r>
              <a:rPr lang="en-US" sz="2800" dirty="0" smtClean="0"/>
              <a:t> </a:t>
            </a:r>
            <a:r>
              <a:rPr lang="th-TH" sz="2800" dirty="0" smtClean="0"/>
              <a:t>โดยจะใช้หัวประเภท </a:t>
            </a:r>
            <a:r>
              <a:rPr lang="en-US" sz="2800" dirty="0" smtClean="0"/>
              <a:t>RJ-45 </a:t>
            </a:r>
            <a:r>
              <a:rPr lang="th-TH" sz="2800" dirty="0" smtClean="0"/>
              <a:t>ในการเข้าหัว</a:t>
            </a:r>
          </a:p>
          <a:p>
            <a:r>
              <a:rPr lang="en-US" sz="2800" dirty="0" smtClean="0"/>
              <a:t>Automatic </a:t>
            </a:r>
            <a:r>
              <a:rPr lang="en-US" sz="2800" dirty="0" smtClean="0"/>
              <a:t>MDI/MDI-X</a:t>
            </a:r>
            <a:r>
              <a:rPr lang="th-TH" sz="2800" dirty="0" smtClean="0"/>
              <a:t> จะมีใน </a:t>
            </a:r>
            <a:r>
              <a:rPr lang="en-US" sz="2800" dirty="0" smtClean="0"/>
              <a:t>Gigabit Ethernet port</a:t>
            </a:r>
          </a:p>
        </p:txBody>
      </p:sp>
      <p:pic>
        <p:nvPicPr>
          <p:cNvPr id="4" name="Content Placeholder 3" descr="crimping_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86050" y="4048147"/>
            <a:ext cx="3971925" cy="2524125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Straight &amp; Crossover In 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End-System devices </a:t>
            </a:r>
            <a:r>
              <a:rPr lang="en-US" sz="2800" dirty="0" smtClean="0">
                <a:sym typeface="Wingdings" pitchFamily="2" charset="2"/>
              </a:rPr>
              <a:t>&lt;&gt; Router = Crossover</a:t>
            </a:r>
            <a:endParaRPr lang="th-TH" sz="2800" dirty="0" smtClean="0"/>
          </a:p>
          <a:p>
            <a:r>
              <a:rPr lang="en-US" sz="2800" dirty="0" smtClean="0"/>
              <a:t>Switch, Hub &lt;&gt; Switch, Hub = Crossover</a:t>
            </a:r>
          </a:p>
          <a:p>
            <a:r>
              <a:rPr lang="en-US" sz="2800" dirty="0" smtClean="0"/>
              <a:t>Router &lt;&gt; Router = Crossover</a:t>
            </a:r>
          </a:p>
          <a:p>
            <a:r>
              <a:rPr lang="en-US" sz="2800" dirty="0" smtClean="0"/>
              <a:t>End-System devices </a:t>
            </a:r>
            <a:r>
              <a:rPr lang="en-US" sz="2800" dirty="0" smtClean="0">
                <a:sym typeface="Wingdings" pitchFamily="2" charset="2"/>
              </a:rPr>
              <a:t>&lt;&gt; </a:t>
            </a:r>
            <a:r>
              <a:rPr lang="en-US" sz="2800" dirty="0" smtClean="0"/>
              <a:t>Switch, Hub </a:t>
            </a:r>
            <a:r>
              <a:rPr lang="en-US" sz="2800" dirty="0" smtClean="0"/>
              <a:t>= Straight</a:t>
            </a:r>
          </a:p>
          <a:p>
            <a:r>
              <a:rPr lang="en-US" sz="2800" dirty="0" smtClean="0"/>
              <a:t>Router &lt;&gt;</a:t>
            </a:r>
            <a:r>
              <a:rPr lang="en-US" sz="2800" dirty="0" smtClean="0"/>
              <a:t> Switch, </a:t>
            </a:r>
            <a:r>
              <a:rPr lang="en-US" sz="2800" dirty="0" smtClean="0"/>
              <a:t>Hub = Straight</a:t>
            </a:r>
          </a:p>
          <a:p>
            <a:r>
              <a:rPr lang="en-US" sz="2800" dirty="0" smtClean="0"/>
              <a:t>ESD </a:t>
            </a:r>
            <a:r>
              <a:rPr lang="en-US" sz="2800" dirty="0" smtClean="0"/>
              <a:t>&lt;&gt; </a:t>
            </a:r>
            <a:r>
              <a:rPr lang="en-US" sz="2800" dirty="0" smtClean="0"/>
              <a:t>ESD = </a:t>
            </a:r>
            <a:r>
              <a:rPr lang="en-US" sz="2800" dirty="0" smtClean="0"/>
              <a:t>Crossover</a:t>
            </a:r>
          </a:p>
          <a:p>
            <a:endParaRPr lang="en-US" sz="3000" dirty="0" smtClean="0"/>
          </a:p>
          <a:p>
            <a:endParaRPr lang="en-US" sz="3000" dirty="0" smtClean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9794" y="4510111"/>
            <a:ext cx="5276850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Transmission Media : Coaxial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ทุกวันนี้ยังมีให้เห็น ใช้เป็นสายอากาศทีวี</a:t>
            </a:r>
            <a:r>
              <a:rPr lang="en-US" dirty="0" smtClean="0"/>
              <a:t>, </a:t>
            </a:r>
            <a:r>
              <a:rPr lang="th-TH" dirty="0" smtClean="0"/>
              <a:t>สาย </a:t>
            </a:r>
            <a:r>
              <a:rPr lang="en-US" dirty="0" smtClean="0"/>
              <a:t>AV </a:t>
            </a:r>
            <a:r>
              <a:rPr lang="th-TH" dirty="0" smtClean="0"/>
              <a:t>และอื่นๆอีกมากมาย</a:t>
            </a:r>
          </a:p>
          <a:p>
            <a:r>
              <a:rPr lang="th-TH" dirty="0" smtClean="0"/>
              <a:t>สามารถเข้าหัวได้หลากหลายรูปแบบ ขึ้นอยู่กับมาตรฐาน และการใช้งาน</a:t>
            </a:r>
            <a:endParaRPr lang="en-US" dirty="0"/>
          </a:p>
        </p:txBody>
      </p:sp>
      <p:pic>
        <p:nvPicPr>
          <p:cNvPr id="5" name="Picture 4" descr="500px-Coaxial_cable_cutaway.sv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3929066"/>
            <a:ext cx="3245294" cy="2271706"/>
          </a:xfrm>
          <a:prstGeom prst="rect">
            <a:avLst/>
          </a:prstGeom>
        </p:spPr>
      </p:pic>
      <p:pic>
        <p:nvPicPr>
          <p:cNvPr id="7" name="Picture 6" descr="rca-digital-coaxial-premiu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4214818"/>
            <a:ext cx="2500330" cy="2072641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Transmission Media : Fiber Optic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เป็นสายสัญญาณที่แกนกลางทำจากเส้นใยแก้ว</a:t>
            </a:r>
          </a:p>
          <a:p>
            <a:r>
              <a:rPr lang="th-TH" dirty="0" smtClean="0"/>
              <a:t>ทำงานโดยอาศัยการสะท้อนของแสงภายในใยแก้วที่ว่าไปเรื่อยๆจนถึงปลายทาง</a:t>
            </a:r>
          </a:p>
          <a:p>
            <a:r>
              <a:rPr lang="th-TH" dirty="0" smtClean="0"/>
              <a:t>ข้อควรระวังคือการโค้งงอ และความเปราะของแกนกลาง </a:t>
            </a:r>
          </a:p>
          <a:p>
            <a:r>
              <a:rPr lang="th-TH" dirty="0" smtClean="0"/>
              <a:t>ความเร็วอยู่ที่ประมาณ </a:t>
            </a:r>
            <a:r>
              <a:rPr lang="en-US" dirty="0" smtClean="0"/>
              <a:t>100Gbps </a:t>
            </a:r>
            <a:r>
              <a:rPr lang="th-TH" dirty="0" smtClean="0"/>
              <a:t>ที่ระยะประมาณ </a:t>
            </a:r>
            <a:r>
              <a:rPr lang="en-US" dirty="0" smtClean="0"/>
              <a:t>70-150km</a:t>
            </a:r>
            <a:endParaRPr lang="en-US" dirty="0"/>
          </a:p>
        </p:txBody>
      </p:sp>
      <p:pic>
        <p:nvPicPr>
          <p:cNvPr id="4" name="Picture 3" descr="fiber-optic-cab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4071942"/>
            <a:ext cx="1641743" cy="2464032"/>
          </a:xfrm>
          <a:prstGeom prst="rect">
            <a:avLst/>
          </a:prstGeom>
        </p:spPr>
      </p:pic>
      <p:pic>
        <p:nvPicPr>
          <p:cNvPr id="5" name="Picture 4" descr="323946_fiberopti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14612" y="4071942"/>
            <a:ext cx="2428882" cy="2453171"/>
          </a:xfrm>
          <a:prstGeom prst="rect">
            <a:avLst/>
          </a:prstGeom>
        </p:spPr>
      </p:pic>
      <p:pic>
        <p:nvPicPr>
          <p:cNvPr id="6" name="Picture 5" descr="fiber_optic_cabl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0694" y="4071942"/>
            <a:ext cx="3111504" cy="2333628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Transmission Media : Serial Cable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มี </a:t>
            </a:r>
            <a:r>
              <a:rPr lang="en-US" dirty="0" smtClean="0"/>
              <a:t>2 </a:t>
            </a:r>
            <a:r>
              <a:rPr lang="th-TH" dirty="0" smtClean="0"/>
              <a:t>ขั้ว คือ </a:t>
            </a:r>
            <a:r>
              <a:rPr lang="en-US" dirty="0" smtClean="0"/>
              <a:t>DTE(</a:t>
            </a:r>
            <a:r>
              <a:rPr lang="th-TH" dirty="0" smtClean="0"/>
              <a:t>ตัวผู้</a:t>
            </a:r>
            <a:r>
              <a:rPr lang="en-US" dirty="0" smtClean="0"/>
              <a:t>) , DCE(</a:t>
            </a:r>
            <a:r>
              <a:rPr lang="th-TH" dirty="0" smtClean="0"/>
              <a:t>ตัวเมีย)</a:t>
            </a:r>
            <a:endParaRPr lang="en-US" dirty="0" smtClean="0"/>
          </a:p>
          <a:p>
            <a:r>
              <a:rPr lang="th-TH" dirty="0" smtClean="0"/>
              <a:t>ถ้าจะเชื่อมอุปกรณ์ที่เป็นทั้ง </a:t>
            </a:r>
            <a:r>
              <a:rPr lang="en-US" dirty="0" smtClean="0"/>
              <a:t>DTC </a:t>
            </a:r>
            <a:r>
              <a:rPr lang="th-TH" dirty="0" smtClean="0"/>
              <a:t>และ </a:t>
            </a:r>
            <a:r>
              <a:rPr lang="en-US" dirty="0" smtClean="0"/>
              <a:t>DCE </a:t>
            </a:r>
            <a:r>
              <a:rPr lang="th-TH" dirty="0" smtClean="0"/>
              <a:t>ในตัว จำเป็นต้องใช้ </a:t>
            </a:r>
            <a:r>
              <a:rPr lang="en-US" dirty="0" smtClean="0"/>
              <a:t>null modem</a:t>
            </a:r>
            <a:r>
              <a:rPr lang="th-TH" dirty="0" smtClean="0"/>
              <a:t> เพื่อแปลงขั้วกลับให้เหมือนกันทั้งสองฝั่ง</a:t>
            </a:r>
          </a:p>
          <a:p>
            <a:r>
              <a:rPr lang="en-US" dirty="0" smtClean="0"/>
              <a:t>DTE </a:t>
            </a:r>
            <a:r>
              <a:rPr lang="th-TH" dirty="0" smtClean="0"/>
              <a:t>หมายถึง อุปกรณ์ประเภท </a:t>
            </a:r>
            <a:r>
              <a:rPr lang="en-US" dirty="0" smtClean="0"/>
              <a:t>Terminal</a:t>
            </a:r>
          </a:p>
          <a:p>
            <a:r>
              <a:rPr lang="en-US" dirty="0" smtClean="0"/>
              <a:t>DCE </a:t>
            </a:r>
            <a:r>
              <a:rPr lang="th-TH" dirty="0" smtClean="0"/>
              <a:t>หมายถึง อุปกรณ์ประเภท </a:t>
            </a:r>
            <a:r>
              <a:rPr lang="en-US" dirty="0" smtClean="0"/>
              <a:t>Modem</a:t>
            </a:r>
            <a:endParaRPr lang="th-TH" dirty="0" smtClean="0"/>
          </a:p>
          <a:p>
            <a:r>
              <a:rPr lang="th-TH" dirty="0" smtClean="0"/>
              <a:t>มักจะใช้หัวต่อเป็นประเภท </a:t>
            </a:r>
            <a:r>
              <a:rPr lang="en-US" dirty="0" smtClean="0"/>
              <a:t>RS-232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82" y="4929198"/>
            <a:ext cx="497205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Serial_cable_(blue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29322" y="4857760"/>
            <a:ext cx="2286016" cy="1714512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Transmission Media : Wireless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2400" dirty="0" smtClean="0"/>
              <a:t>ทำงานในช่วงคลื่นความถี่วิทยุ </a:t>
            </a:r>
            <a:r>
              <a:rPr lang="en-US" sz="2400" dirty="0" smtClean="0"/>
              <a:t>2.4GHz, 3.6GHz, 5GHz </a:t>
            </a:r>
            <a:r>
              <a:rPr lang="th-TH" sz="2400" dirty="0" smtClean="0"/>
              <a:t>โดยแบ่งเป็นช่องละ </a:t>
            </a:r>
            <a:r>
              <a:rPr lang="en-US" sz="2400" dirty="0" smtClean="0"/>
              <a:t>22MHz </a:t>
            </a:r>
            <a:r>
              <a:rPr lang="th-TH" sz="2400" dirty="0" smtClean="0"/>
              <a:t>และแต่ละช่องจะมีระยะห่างความถี่ที่ </a:t>
            </a:r>
            <a:r>
              <a:rPr lang="en-US" sz="2400" dirty="0" smtClean="0"/>
              <a:t>5MHz</a:t>
            </a:r>
            <a:endParaRPr lang="th-TH" sz="2400" dirty="0" smtClean="0"/>
          </a:p>
          <a:p>
            <a:r>
              <a:rPr lang="th-TH" sz="2400" dirty="0" smtClean="0"/>
              <a:t>ความเร็วและระยะทาง(ตามทฤษฎี)จะแตกต่างกันตามมาตรฐานที่ใช้ </a:t>
            </a:r>
          </a:p>
          <a:p>
            <a:pPr lvl="1"/>
            <a:r>
              <a:rPr lang="en-US" sz="2400" dirty="0" smtClean="0"/>
              <a:t>11Mbps, 15-30m (802.11b)</a:t>
            </a:r>
            <a:endParaRPr lang="th-TH" sz="2400" dirty="0" smtClean="0"/>
          </a:p>
          <a:p>
            <a:pPr lvl="1"/>
            <a:r>
              <a:rPr lang="en-US" sz="2400" dirty="0" smtClean="0"/>
              <a:t>54Mbps, 45-90m (802.11g)</a:t>
            </a:r>
          </a:p>
          <a:p>
            <a:pPr lvl="1"/>
            <a:r>
              <a:rPr lang="en-US" sz="2400" dirty="0" smtClean="0"/>
              <a:t>108Mbps, 45-90m (802.11g)</a:t>
            </a:r>
            <a:r>
              <a:rPr lang="th-TH" sz="2400" dirty="0" smtClean="0"/>
              <a:t> </a:t>
            </a:r>
            <a:r>
              <a:rPr lang="en-US" sz="2400" dirty="0" smtClean="0"/>
              <a:t>*</a:t>
            </a:r>
            <a:r>
              <a:rPr lang="th-TH" sz="2400" dirty="0" smtClean="0"/>
              <a:t>ขึ้นอยู่กับอุปกรณ์ที่รองรับ</a:t>
            </a:r>
          </a:p>
          <a:p>
            <a:pPr lvl="1"/>
            <a:r>
              <a:rPr lang="en-US" sz="2400" dirty="0" smtClean="0"/>
              <a:t>300Mbps, 91-182m (802.11n) *Draft mode</a:t>
            </a:r>
          </a:p>
          <a:p>
            <a:pPr lvl="1"/>
            <a:r>
              <a:rPr lang="en-US" sz="2400" dirty="0" smtClean="0"/>
              <a:t>600Mbps, 91-182m (802.11n)</a:t>
            </a:r>
          </a:p>
        </p:txBody>
      </p:sp>
    </p:spTree>
  </p:cSld>
  <p:clrMapOvr>
    <a:masterClrMapping/>
  </p:clrMapOvr>
  <p:transition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Transmission Media : Bluetooth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มีมาตรฐานที่เรียกว่า </a:t>
            </a:r>
            <a:r>
              <a:rPr lang="en-US" dirty="0" smtClean="0"/>
              <a:t>802.15 </a:t>
            </a:r>
          </a:p>
          <a:p>
            <a:r>
              <a:rPr lang="th-TH" dirty="0" smtClean="0"/>
              <a:t>มีความเร็วสูงสุดที่ </a:t>
            </a:r>
            <a:r>
              <a:rPr lang="en-US" dirty="0" smtClean="0"/>
              <a:t>3Mbps</a:t>
            </a:r>
          </a:p>
          <a:p>
            <a:r>
              <a:rPr lang="th-TH" dirty="0" smtClean="0"/>
              <a:t>ระยะทำการสูงสุดที่ </a:t>
            </a:r>
            <a:r>
              <a:rPr lang="en-US" dirty="0" smtClean="0"/>
              <a:t>100m</a:t>
            </a:r>
            <a:endParaRPr lang="th-TH" dirty="0" smtClean="0"/>
          </a:p>
          <a:p>
            <a:r>
              <a:rPr lang="th-TH" dirty="0" smtClean="0"/>
              <a:t>ถูกพัฒนาให้ใช้พลังงานน้อยที่สุดเท่าที่จะทำได้ เพื่อใช้ในอุปกรณ์เล็กๆ เช่น เมาส์</a:t>
            </a:r>
            <a:r>
              <a:rPr lang="en-US" dirty="0" smtClean="0"/>
              <a:t>, </a:t>
            </a:r>
            <a:r>
              <a:rPr lang="th-TH" dirty="0" smtClean="0"/>
              <a:t>มือถือ</a:t>
            </a:r>
          </a:p>
        </p:txBody>
      </p:sp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WHAT?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732349"/>
            <a:ext cx="8229600" cy="4625609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Computer Network Devices</a:t>
            </a:r>
          </a:p>
          <a:p>
            <a:pPr lvl="1"/>
            <a:r>
              <a:rPr lang="en-US" sz="2000" dirty="0" smtClean="0"/>
              <a:t>End-Devices (PC, Laptop, Server, Mobile Phone)</a:t>
            </a:r>
          </a:p>
          <a:p>
            <a:pPr lvl="1"/>
            <a:r>
              <a:rPr lang="en-US" sz="2000" dirty="0" smtClean="0"/>
              <a:t>Hub</a:t>
            </a:r>
          </a:p>
          <a:p>
            <a:pPr lvl="1"/>
            <a:r>
              <a:rPr lang="en-US" sz="2000" dirty="0" smtClean="0"/>
              <a:t>Switch</a:t>
            </a:r>
          </a:p>
          <a:p>
            <a:pPr lvl="1"/>
            <a:r>
              <a:rPr lang="en-US" sz="2000" dirty="0" smtClean="0"/>
              <a:t>Router</a:t>
            </a:r>
          </a:p>
          <a:p>
            <a:r>
              <a:rPr lang="en-US" sz="2400" dirty="0" smtClean="0"/>
              <a:t>Transmission Media</a:t>
            </a:r>
          </a:p>
          <a:p>
            <a:pPr lvl="1"/>
            <a:r>
              <a:rPr lang="en-US" sz="2000" dirty="0" smtClean="0"/>
              <a:t>UTP &amp; STP</a:t>
            </a:r>
          </a:p>
          <a:p>
            <a:pPr lvl="1"/>
            <a:r>
              <a:rPr lang="en-US" sz="2000" dirty="0" smtClean="0"/>
              <a:t>Serial Cable</a:t>
            </a:r>
          </a:p>
          <a:p>
            <a:pPr lvl="1"/>
            <a:r>
              <a:rPr lang="en-US" sz="2000" dirty="0" smtClean="0"/>
              <a:t>Fiber Optic</a:t>
            </a:r>
          </a:p>
          <a:p>
            <a:pPr lvl="1"/>
            <a:r>
              <a:rPr lang="en-US" sz="2000" dirty="0" smtClean="0"/>
              <a:t>Coaxial</a:t>
            </a:r>
          </a:p>
          <a:p>
            <a:pPr lvl="1"/>
            <a:r>
              <a:rPr lang="en-US" sz="2000" dirty="0" smtClean="0"/>
              <a:t>Wireless Media</a:t>
            </a:r>
          </a:p>
          <a:p>
            <a:r>
              <a:rPr lang="en-US" sz="2400" dirty="0" smtClean="0"/>
              <a:t>Physical Connection Concept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Transmission Media : Microwave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มีอัตราความเร็วที่ </a:t>
            </a:r>
            <a:r>
              <a:rPr lang="en-US" dirty="0" smtClean="0"/>
              <a:t>300MHz </a:t>
            </a:r>
            <a:r>
              <a:rPr lang="th-TH" dirty="0" smtClean="0"/>
              <a:t>ไปจนถึง </a:t>
            </a:r>
            <a:r>
              <a:rPr lang="en-US" dirty="0" smtClean="0"/>
              <a:t>300GHz</a:t>
            </a:r>
          </a:p>
          <a:p>
            <a:r>
              <a:rPr lang="th-TH" dirty="0" smtClean="0"/>
              <a:t>ตัวอย่างที่เห็นได้ชัดที่สุดคือ เสาส่งของสถานีโทรทัศน์ภาคพื้น</a:t>
            </a:r>
          </a:p>
          <a:p>
            <a:r>
              <a:rPr lang="th-TH" dirty="0" smtClean="0"/>
              <a:t>จำเป็นต้องวางตัวจานรับ</a:t>
            </a:r>
            <a:r>
              <a:rPr lang="en-US" dirty="0" smtClean="0"/>
              <a:t>-</a:t>
            </a:r>
            <a:r>
              <a:rPr lang="th-TH" dirty="0" smtClean="0"/>
              <a:t>ส่ง ให้อยู่ในระนาบเดียวกัน</a:t>
            </a:r>
            <a:endParaRPr lang="en-US" dirty="0"/>
          </a:p>
        </p:txBody>
      </p:sp>
      <p:pic>
        <p:nvPicPr>
          <p:cNvPr id="4" name="Picture 3" descr="data10_clip_image004_00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1670" y="3714752"/>
            <a:ext cx="5286412" cy="2584728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Transmission Media : Satellite</a:t>
            </a:r>
            <a:endParaRPr lang="en-US" dirty="0"/>
          </a:p>
        </p:txBody>
      </p:sp>
      <p:pic>
        <p:nvPicPr>
          <p:cNvPr id="4" name="Content Placeholder 3" descr="satellite-tv-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28860" y="3357562"/>
            <a:ext cx="4286253" cy="3214690"/>
          </a:xfr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r>
              <a:rPr kumimoji="0" lang="th-TH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ตัวอย่างที่เห็นได้ชัดที่สุดคือ การถ่ายทอดสดฟุตบอลข้ามประเทศ</a:t>
            </a: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r>
              <a:rPr lang="th-TH" sz="3200" dirty="0" smtClean="0"/>
              <a:t>ใช้การยิงสัญญาณผ่านชั้นบรรยากาศ ไปสู่ดาวเทียม และยิงลงมาที่ภาครับที่อยู่อีกที่หนึ่ง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Transmission Media 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sz="2600" dirty="0" smtClean="0"/>
              <a:t>ในระบบเครือข่ายคอมพิวเตอร์ สื่อกลางที่ใช้จริงๆ จะมีเพียงแค่</a:t>
            </a:r>
          </a:p>
          <a:p>
            <a:pPr lvl="1"/>
            <a:r>
              <a:rPr lang="en-US" sz="2600" dirty="0" smtClean="0"/>
              <a:t>UTP&amp;STP</a:t>
            </a:r>
            <a:r>
              <a:rPr lang="th-TH" sz="2600" dirty="0" smtClean="0"/>
              <a:t>*</a:t>
            </a:r>
            <a:endParaRPr lang="en-US" sz="2600" dirty="0" smtClean="0"/>
          </a:p>
          <a:p>
            <a:pPr lvl="1"/>
            <a:r>
              <a:rPr lang="en-US" sz="2600" dirty="0" smtClean="0"/>
              <a:t>Coaxial</a:t>
            </a:r>
          </a:p>
          <a:p>
            <a:pPr lvl="1"/>
            <a:r>
              <a:rPr lang="en-US" sz="2600" dirty="0" smtClean="0"/>
              <a:t>Serial Cable</a:t>
            </a:r>
          </a:p>
          <a:p>
            <a:pPr lvl="1"/>
            <a:r>
              <a:rPr lang="en-US" sz="2600" dirty="0" smtClean="0"/>
              <a:t>Fiber Optic</a:t>
            </a:r>
          </a:p>
          <a:p>
            <a:pPr lvl="1"/>
            <a:r>
              <a:rPr lang="en-US" sz="2600" dirty="0" smtClean="0"/>
              <a:t>Wireless</a:t>
            </a:r>
            <a:r>
              <a:rPr lang="th-TH" sz="2600" dirty="0" smtClean="0"/>
              <a:t>*</a:t>
            </a:r>
          </a:p>
          <a:p>
            <a:r>
              <a:rPr lang="th-TH" sz="2600" dirty="0" smtClean="0"/>
              <a:t>ระบบเครือข่ายคอมพิวเตอร์ จะมีสื่อกลางอย่างอื่นที่ไม่ได้พูดถึงอีก ขึ้นอยู่กับการใช้งาน เช่น จากบ้านไปตู้ชุมสาย</a:t>
            </a:r>
            <a:r>
              <a:rPr lang="en-US" sz="2600" dirty="0" smtClean="0"/>
              <a:t> Internet </a:t>
            </a:r>
            <a:r>
              <a:rPr lang="th-TH" sz="2600" dirty="0" smtClean="0"/>
              <a:t>ก็จะใช้สาย </a:t>
            </a:r>
            <a:r>
              <a:rPr lang="en-US" sz="2600" dirty="0" smtClean="0"/>
              <a:t>STP </a:t>
            </a:r>
            <a:r>
              <a:rPr lang="th-TH" sz="2600" dirty="0" smtClean="0"/>
              <a:t>สำหรับใช้งานนอกอาคาร เป็นต้น</a:t>
            </a:r>
          </a:p>
          <a:p>
            <a:endParaRPr lang="th-TH" sz="2600" dirty="0" smtClean="0"/>
          </a:p>
          <a:p>
            <a:pPr>
              <a:buNone/>
            </a:pPr>
            <a:r>
              <a:rPr lang="th-TH" sz="2600" b="1" dirty="0" smtClean="0"/>
              <a:t>*ระบบตามบ้าน ก็ใช้แค่นี้แหละ</a:t>
            </a:r>
            <a:endParaRPr lang="en-US" sz="2600" b="1" dirty="0" smtClean="0"/>
          </a:p>
          <a:p>
            <a:pPr lvl="1"/>
            <a:endParaRPr lang="en-US" dirty="0"/>
          </a:p>
        </p:txBody>
      </p:sp>
    </p:spTree>
  </p:cSld>
  <p:clrMapOvr>
    <a:masterClrMapping/>
  </p:clrMapOvr>
  <p:transition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Physical Connection Concept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End-System devices </a:t>
            </a:r>
            <a:r>
              <a:rPr lang="th-TH" sz="2400" dirty="0" smtClean="0"/>
              <a:t>ทุกตัว จะต้องมี </a:t>
            </a:r>
            <a:r>
              <a:rPr lang="en-US" sz="2400" dirty="0" smtClean="0"/>
              <a:t>Interface </a:t>
            </a:r>
            <a:r>
              <a:rPr lang="th-TH" sz="2400" dirty="0" smtClean="0"/>
              <a:t>เพื่อที่จะเชื่อมต่อกับเครือข่าย</a:t>
            </a:r>
          </a:p>
          <a:p>
            <a:pPr lvl="1"/>
            <a:r>
              <a:rPr lang="en-US" sz="2400" dirty="0" smtClean="0"/>
              <a:t>PC, Laptop </a:t>
            </a:r>
            <a:r>
              <a:rPr lang="th-TH" sz="2400" dirty="0" smtClean="0"/>
              <a:t>ก็ต้องมี </a:t>
            </a:r>
            <a:r>
              <a:rPr lang="en-US" sz="2400" dirty="0" smtClean="0"/>
              <a:t>Ethernet Card, Wireless Adaptor</a:t>
            </a:r>
            <a:endParaRPr lang="th-TH" sz="2400" dirty="0" smtClean="0"/>
          </a:p>
          <a:p>
            <a:r>
              <a:rPr lang="th-TH" sz="2400" dirty="0" smtClean="0"/>
              <a:t>ในทุกๆ </a:t>
            </a:r>
            <a:r>
              <a:rPr lang="en-US" sz="2400" dirty="0" smtClean="0"/>
              <a:t>Interface </a:t>
            </a:r>
            <a:r>
              <a:rPr lang="th-TH" sz="2400" dirty="0" smtClean="0"/>
              <a:t>ของ</a:t>
            </a:r>
            <a:r>
              <a:rPr lang="en-US" sz="2400" dirty="0" smtClean="0"/>
              <a:t> End-System devices </a:t>
            </a:r>
            <a:r>
              <a:rPr lang="th-TH" sz="2400" dirty="0" smtClean="0"/>
              <a:t>จะมีเลขหมายที่ใช้ในการแสดงตัวของ </a:t>
            </a:r>
            <a:r>
              <a:rPr lang="en-US" sz="2400" dirty="0" smtClean="0"/>
              <a:t>Hardware </a:t>
            </a:r>
            <a:r>
              <a:rPr lang="th-TH" sz="2400" dirty="0" smtClean="0"/>
              <a:t>อยู่</a:t>
            </a:r>
            <a:r>
              <a:rPr lang="en-US" sz="2400" dirty="0" smtClean="0"/>
              <a:t> </a:t>
            </a:r>
            <a:r>
              <a:rPr lang="th-TH" sz="2400" dirty="0" smtClean="0"/>
              <a:t>ซึ่งเรียกว่า </a:t>
            </a:r>
            <a:r>
              <a:rPr lang="en-US" sz="2400" dirty="0" smtClean="0"/>
              <a:t>MAC Address</a:t>
            </a:r>
            <a:endParaRPr lang="th-TH" sz="2400" dirty="0" smtClean="0"/>
          </a:p>
          <a:p>
            <a:r>
              <a:rPr lang="th-TH" sz="2400" dirty="0" smtClean="0"/>
              <a:t>การเชื่อมต่อในรูป จะเห็นว่าอยู่ในวงแลน </a:t>
            </a:r>
            <a:r>
              <a:rPr lang="en-US" sz="2400" dirty="0" smtClean="0"/>
              <a:t>Physical </a:t>
            </a:r>
            <a:r>
              <a:rPr lang="th-TH" sz="2400" dirty="0" smtClean="0"/>
              <a:t>เดียวกัน จะใช้ </a:t>
            </a:r>
            <a:r>
              <a:rPr lang="en-US" sz="2400" dirty="0" smtClean="0"/>
              <a:t>MAC Address </a:t>
            </a:r>
            <a:r>
              <a:rPr lang="th-TH" sz="2400" dirty="0" smtClean="0"/>
              <a:t>ในการกำหนดทิศทางของข้อมูล โดยจะมี </a:t>
            </a:r>
            <a:r>
              <a:rPr lang="en-US" sz="2400" dirty="0" smtClean="0"/>
              <a:t>Switch </a:t>
            </a:r>
            <a:r>
              <a:rPr lang="th-TH" sz="2400" dirty="0" smtClean="0"/>
              <a:t>เป็นผู้กำหนด</a:t>
            </a:r>
          </a:p>
          <a:p>
            <a:r>
              <a:rPr lang="th-TH" sz="2400" dirty="0" smtClean="0"/>
              <a:t>หากนอกเหนือจากนี้ เช่น อยู่คนละวงแลน </a:t>
            </a:r>
            <a:r>
              <a:rPr lang="en-US" sz="2400" dirty="0" smtClean="0"/>
              <a:t>Physical </a:t>
            </a:r>
            <a:r>
              <a:rPr lang="th-TH" sz="2400" dirty="0" smtClean="0"/>
              <a:t>จำเป็นต้องใช้ </a:t>
            </a:r>
            <a:r>
              <a:rPr lang="en-US" sz="2400" dirty="0" smtClean="0"/>
              <a:t>Router </a:t>
            </a:r>
            <a:r>
              <a:rPr lang="th-TH" sz="2400" dirty="0" smtClean="0"/>
              <a:t>ซึ่งทำงานในระดับที่สูงกว่า</a:t>
            </a:r>
            <a:r>
              <a:rPr lang="en-US" sz="2400" dirty="0" smtClean="0"/>
              <a:t> </a:t>
            </a:r>
            <a:r>
              <a:rPr lang="th-TH" sz="2400" dirty="0" smtClean="0"/>
              <a:t>(ใช้ </a:t>
            </a:r>
            <a:r>
              <a:rPr lang="en-US" sz="2400" dirty="0" smtClean="0"/>
              <a:t>IP </a:t>
            </a:r>
            <a:r>
              <a:rPr lang="th-TH" sz="2400" dirty="0" smtClean="0"/>
              <a:t>ในการกำหนด)</a:t>
            </a:r>
            <a:endParaRPr lang="en-US" sz="2400" dirty="0" smtClean="0"/>
          </a:p>
          <a:p>
            <a:endParaRPr lang="en-US" sz="2400" dirty="0" smtClean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4526801"/>
            <a:ext cx="3286148" cy="2331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313619"/>
            <a:ext cx="7772400" cy="1829761"/>
          </a:xfrm>
        </p:spPr>
        <p:txBody>
          <a:bodyPr>
            <a:normAutofit/>
          </a:bodyPr>
          <a:lstStyle/>
          <a:p>
            <a:pPr algn="r"/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29322" y="6643734"/>
            <a:ext cx="3357586" cy="142852"/>
          </a:xfrm>
        </p:spPr>
        <p:txBody>
          <a:bodyPr>
            <a:noAutofit/>
          </a:bodyPr>
          <a:lstStyle/>
          <a:p>
            <a:r>
              <a:rPr lang="en-US" sz="1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Studio Party : Bangcair Foundation 2009 </a:t>
            </a:r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786182" y="2071678"/>
            <a:ext cx="4714908" cy="142876"/>
          </a:xfrm>
          <a:prstGeom prst="rect">
            <a:avLst/>
          </a:prstGeom>
        </p:spPr>
        <p:txBody>
          <a:bodyPr vert="horz" lIns="45720" rIns="45720">
            <a:noAutofit/>
          </a:bodyPr>
          <a:lstStyle/>
          <a:p>
            <a:pPr marR="64008" lvl="0" algn="r">
              <a:spcBef>
                <a:spcPts val="400"/>
              </a:spcBef>
              <a:buClr>
                <a:schemeClr val="accent1"/>
              </a:buClr>
              <a:buSzPct val="68000"/>
            </a:pPr>
            <a:endParaRPr kumimoji="0" lang="en-US" sz="2000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5286412" y="6357958"/>
            <a:ext cx="4000496" cy="214314"/>
          </a:xfrm>
          <a:prstGeom prst="rect">
            <a:avLst/>
          </a:prstGeom>
        </p:spPr>
        <p:txBody>
          <a:bodyPr vert="horz" lIns="118872" tIns="0" rIns="45720" bIns="0" rtlCol="0"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IT</a:t>
            </a:r>
            <a:r>
              <a:rPr kumimoji="0" lang="en-US" sz="14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KMITL &amp; Microsoft Corp. &amp; Drama-Addict.com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4500562" y="6072206"/>
            <a:ext cx="4714908" cy="142876"/>
          </a:xfrm>
          <a:prstGeom prst="rect">
            <a:avLst/>
          </a:prstGeom>
        </p:spPr>
        <p:txBody>
          <a:bodyPr vert="horz" lIns="45720" rIns="45720">
            <a:noAutofit/>
          </a:bodyPr>
          <a:lstStyle/>
          <a:p>
            <a:pPr marR="64008" lvl="0" algn="r">
              <a:spcBef>
                <a:spcPts val="400"/>
              </a:spcBef>
              <a:buClr>
                <a:schemeClr val="accent1"/>
              </a:buClr>
              <a:buSzPct val="68000"/>
            </a:pPr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Le Sek Sánchez (Sappaya Sriboonruang)</a:t>
            </a:r>
            <a:endParaRPr kumimoji="0" lang="en-US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</a:endParaRPr>
          </a:p>
        </p:txBody>
      </p:sp>
      <p:pic>
        <p:nvPicPr>
          <p:cNvPr id="8" name="Picture 7" descr="umbr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8294" y="6429396"/>
            <a:ext cx="841806" cy="322739"/>
          </a:xfrm>
          <a:prstGeom prst="rect">
            <a:avLst/>
          </a:prstGeom>
        </p:spPr>
      </p:pic>
      <p:pic>
        <p:nvPicPr>
          <p:cNvPr id="9" name="Picture 8" descr="adidas_lo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5707587"/>
            <a:ext cx="857256" cy="578933"/>
          </a:xfrm>
          <a:prstGeom prst="rect">
            <a:avLst/>
          </a:prstGeom>
        </p:spPr>
      </p:pic>
      <p:pic>
        <p:nvPicPr>
          <p:cNvPr id="10" name="Picture 9" descr="cisc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71538" y="6072205"/>
            <a:ext cx="1143008" cy="694103"/>
          </a:xfrm>
          <a:prstGeom prst="rect">
            <a:avLst/>
          </a:prstGeom>
        </p:spPr>
      </p:pic>
      <p:pic>
        <p:nvPicPr>
          <p:cNvPr id="11" name="Picture 10" descr="microsoft-log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1538" y="5715016"/>
            <a:ext cx="1143009" cy="285752"/>
          </a:xfrm>
          <a:prstGeom prst="rect">
            <a:avLst/>
          </a:prstGeom>
        </p:spPr>
      </p:pic>
      <p:pic>
        <p:nvPicPr>
          <p:cNvPr id="15" name="Picture 14" descr="sameforestlogo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93940" y="5722972"/>
            <a:ext cx="1063614" cy="1063614"/>
          </a:xfrm>
          <a:prstGeom prst="rect">
            <a:avLst/>
          </a:prstGeom>
        </p:spPr>
      </p:pic>
      <p:pic>
        <p:nvPicPr>
          <p:cNvPr id="13" name="Picture 12" descr="Canon_logo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28992" y="6357958"/>
            <a:ext cx="1605928" cy="428628"/>
          </a:xfrm>
          <a:prstGeom prst="rect">
            <a:avLst/>
          </a:prstGeom>
        </p:spPr>
      </p:pic>
      <p:pic>
        <p:nvPicPr>
          <p:cNvPr id="14" name="Picture 13" descr="budweiser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428992" y="5715015"/>
            <a:ext cx="1606499" cy="571504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800" dirty="0" smtClean="0"/>
              <a:t>Computer Network Devices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1785926"/>
            <a:ext cx="8229600" cy="4625609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+mj-lt"/>
              </a:rPr>
              <a:t>Computer Network Devices (CND) </a:t>
            </a:r>
            <a:r>
              <a:rPr lang="th-TH" sz="2400" dirty="0" smtClean="0">
                <a:latin typeface="+mj-lt"/>
              </a:rPr>
              <a:t>สามารถแบ่งได้เป็น </a:t>
            </a:r>
            <a:r>
              <a:rPr lang="en-US" sz="2400" dirty="0" smtClean="0">
                <a:latin typeface="+mj-lt"/>
              </a:rPr>
              <a:t>2 </a:t>
            </a:r>
            <a:r>
              <a:rPr lang="th-TH" sz="2400" dirty="0" smtClean="0">
                <a:latin typeface="+mj-lt"/>
              </a:rPr>
              <a:t>ประเภท</a:t>
            </a:r>
          </a:p>
          <a:p>
            <a:pPr lvl="1"/>
            <a:r>
              <a:rPr lang="en-US" sz="2000" dirty="0" smtClean="0">
                <a:latin typeface="+mj-lt"/>
              </a:rPr>
              <a:t>End-System devices </a:t>
            </a:r>
            <a:r>
              <a:rPr lang="en-US" sz="2000" dirty="0" smtClean="0"/>
              <a:t>(PC, Laptop, Server, Mobile Phone)</a:t>
            </a:r>
          </a:p>
          <a:p>
            <a:pPr lvl="1"/>
            <a:r>
              <a:rPr lang="en-US" sz="2000" dirty="0" smtClean="0"/>
              <a:t>Network devices (Router, Hub, Switch)</a:t>
            </a:r>
          </a:p>
          <a:p>
            <a:endParaRPr lang="en-US" sz="2000" dirty="0" smtClean="0">
              <a:latin typeface="+mj-lt"/>
            </a:endParaRPr>
          </a:p>
          <a:p>
            <a:pPr lvl="1"/>
            <a:endParaRPr lang="th-TH" sz="1600" dirty="0" smtClean="0">
              <a:latin typeface="+mj-lt"/>
            </a:endParaRPr>
          </a:p>
        </p:txBody>
      </p:sp>
      <p:pic>
        <p:nvPicPr>
          <p:cNvPr id="5" name="Picture 4" descr="Untitl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8" y="2964958"/>
            <a:ext cx="6929487" cy="3893042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CND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End-System devices</a:t>
            </a:r>
            <a:endParaRPr lang="th-TH" dirty="0" smtClean="0"/>
          </a:p>
          <a:p>
            <a:pPr lvl="1"/>
            <a:r>
              <a:rPr lang="th-TH" sz="2400" dirty="0" smtClean="0"/>
              <a:t>จำเป็นต้องมี </a:t>
            </a:r>
            <a:r>
              <a:rPr lang="en-US" sz="2400" dirty="0" smtClean="0"/>
              <a:t>Interface </a:t>
            </a:r>
            <a:r>
              <a:rPr lang="th-TH" sz="2400" dirty="0" smtClean="0"/>
              <a:t>ในการเข้าสู่ </a:t>
            </a:r>
            <a:r>
              <a:rPr lang="en-US" sz="2400" dirty="0" smtClean="0"/>
              <a:t>Network</a:t>
            </a:r>
          </a:p>
          <a:p>
            <a:pPr lvl="1"/>
            <a:r>
              <a:rPr lang="th-TH" sz="2400" dirty="0" smtClean="0"/>
              <a:t>จะมี </a:t>
            </a:r>
            <a:r>
              <a:rPr lang="en-US" sz="2400" dirty="0" smtClean="0"/>
              <a:t>Application </a:t>
            </a:r>
            <a:r>
              <a:rPr lang="th-TH" sz="2400" dirty="0" smtClean="0"/>
              <a:t>สำหรับการใช้งานระบบ </a:t>
            </a:r>
            <a:r>
              <a:rPr lang="en-US" sz="2400" dirty="0" smtClean="0"/>
              <a:t>Network</a:t>
            </a:r>
          </a:p>
          <a:p>
            <a:r>
              <a:rPr lang="en-US" dirty="0" smtClean="0"/>
              <a:t>Network devices</a:t>
            </a:r>
          </a:p>
          <a:p>
            <a:pPr lvl="1"/>
            <a:r>
              <a:rPr lang="th-TH" sz="2400" dirty="0" smtClean="0"/>
              <a:t>ทำหน้าที่ต่างๆในระบบ </a:t>
            </a:r>
            <a:r>
              <a:rPr lang="en-US" sz="2400" dirty="0" smtClean="0"/>
              <a:t>Network </a:t>
            </a:r>
            <a:r>
              <a:rPr lang="th-TH" sz="2400" dirty="0" smtClean="0"/>
              <a:t>เช่น การ </a:t>
            </a:r>
            <a:r>
              <a:rPr lang="en-US" sz="2400" dirty="0" smtClean="0"/>
              <a:t>Switch, Route, Block</a:t>
            </a:r>
            <a:endParaRPr lang="en-US" sz="24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CND : End System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PC, Laptop, Server, Printer, Mobile Phone </a:t>
            </a:r>
            <a:endParaRPr lang="th-TH" dirty="0" smtClean="0"/>
          </a:p>
          <a:p>
            <a:r>
              <a:rPr lang="en-US" dirty="0" smtClean="0"/>
              <a:t>Interface </a:t>
            </a:r>
            <a:r>
              <a:rPr lang="th-TH" dirty="0" smtClean="0"/>
              <a:t>ในการเชื่อมต่อ</a:t>
            </a:r>
          </a:p>
          <a:p>
            <a:pPr lvl="1"/>
            <a:r>
              <a:rPr lang="en-US" dirty="0" smtClean="0"/>
              <a:t>Guided media</a:t>
            </a:r>
          </a:p>
          <a:p>
            <a:pPr lvl="2"/>
            <a:r>
              <a:rPr lang="en-US" dirty="0" smtClean="0"/>
              <a:t>UTP &amp; STP</a:t>
            </a:r>
          </a:p>
          <a:p>
            <a:pPr lvl="2"/>
            <a:r>
              <a:rPr lang="en-US" dirty="0" smtClean="0"/>
              <a:t>Coaxial</a:t>
            </a:r>
          </a:p>
          <a:p>
            <a:pPr lvl="1"/>
            <a:r>
              <a:rPr lang="en-US" dirty="0" smtClean="0"/>
              <a:t>Unguided media</a:t>
            </a:r>
          </a:p>
          <a:p>
            <a:pPr lvl="2"/>
            <a:r>
              <a:rPr lang="en-US" dirty="0" smtClean="0"/>
              <a:t>Electromagnetic Frequency</a:t>
            </a:r>
          </a:p>
          <a:p>
            <a:r>
              <a:rPr lang="en-US" dirty="0" smtClean="0"/>
              <a:t>Application </a:t>
            </a:r>
            <a:r>
              <a:rPr lang="th-TH" dirty="0" smtClean="0"/>
              <a:t>ในการเชื่อมต่อ</a:t>
            </a:r>
            <a:endParaRPr lang="en-US" dirty="0" smtClean="0"/>
          </a:p>
          <a:p>
            <a:pPr lvl="1"/>
            <a:r>
              <a:rPr lang="en-US" dirty="0" smtClean="0"/>
              <a:t>Example : MSN, Skype, Pangya, uTorrent </a:t>
            </a:r>
            <a:endParaRPr lang="en-US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CND : Network devices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775191"/>
            <a:ext cx="8229600" cy="4797081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Hub, Switch, Router, Gateway</a:t>
            </a:r>
            <a:endParaRPr lang="th-TH" dirty="0" smtClean="0"/>
          </a:p>
          <a:p>
            <a:r>
              <a:rPr lang="en-US" dirty="0" smtClean="0"/>
              <a:t>Interface </a:t>
            </a:r>
            <a:r>
              <a:rPr lang="th-TH" dirty="0" smtClean="0"/>
              <a:t>ในการเชื่อมต่อ</a:t>
            </a:r>
          </a:p>
          <a:p>
            <a:pPr lvl="1"/>
            <a:r>
              <a:rPr lang="en-US" dirty="0" smtClean="0"/>
              <a:t>Guided media</a:t>
            </a:r>
          </a:p>
          <a:p>
            <a:pPr lvl="2"/>
            <a:r>
              <a:rPr lang="en-US" dirty="0" smtClean="0"/>
              <a:t>UTP &amp; STP</a:t>
            </a:r>
          </a:p>
          <a:p>
            <a:pPr lvl="2"/>
            <a:r>
              <a:rPr lang="en-US" dirty="0" smtClean="0"/>
              <a:t>Coaxial</a:t>
            </a:r>
          </a:p>
          <a:p>
            <a:pPr lvl="2"/>
            <a:r>
              <a:rPr lang="en-US" dirty="0" smtClean="0"/>
              <a:t>Fiber Optic</a:t>
            </a:r>
          </a:p>
          <a:p>
            <a:pPr lvl="2"/>
            <a:r>
              <a:rPr lang="en-US" dirty="0" smtClean="0"/>
              <a:t>Serial Cable</a:t>
            </a:r>
          </a:p>
          <a:p>
            <a:pPr lvl="1"/>
            <a:r>
              <a:rPr lang="en-US" dirty="0" smtClean="0"/>
              <a:t>Unguided media</a:t>
            </a:r>
          </a:p>
          <a:p>
            <a:pPr lvl="2"/>
            <a:r>
              <a:rPr lang="en-US" dirty="0" smtClean="0"/>
              <a:t>Microwave</a:t>
            </a:r>
          </a:p>
          <a:p>
            <a:pPr lvl="2"/>
            <a:r>
              <a:rPr lang="en-US" dirty="0" smtClean="0"/>
              <a:t>Satellite</a:t>
            </a:r>
          </a:p>
          <a:p>
            <a:r>
              <a:rPr lang="en-US" dirty="0" smtClean="0"/>
              <a:t>Application </a:t>
            </a:r>
            <a:r>
              <a:rPr lang="th-TH" dirty="0" smtClean="0"/>
              <a:t>ในการเชื่อมต่อ</a:t>
            </a:r>
            <a:endParaRPr lang="en-US" dirty="0" smtClean="0"/>
          </a:p>
          <a:p>
            <a:pPr lvl="1"/>
            <a:r>
              <a:rPr lang="th-TH" dirty="0" smtClean="0"/>
              <a:t>ไม่เรียกว่า </a:t>
            </a:r>
            <a:r>
              <a:rPr lang="en-US" dirty="0" smtClean="0"/>
              <a:t>Application </a:t>
            </a:r>
            <a:r>
              <a:rPr lang="th-TH" dirty="0" smtClean="0"/>
              <a:t>แต่จะเรียกว่า </a:t>
            </a:r>
            <a:r>
              <a:rPr lang="en-US" dirty="0" smtClean="0"/>
              <a:t>Protocol </a:t>
            </a:r>
            <a:r>
              <a:rPr lang="th-TH" dirty="0" smtClean="0"/>
              <a:t>โดยจะมี </a:t>
            </a:r>
            <a:r>
              <a:rPr lang="en-US" dirty="0" smtClean="0"/>
              <a:t>Protocol </a:t>
            </a:r>
            <a:r>
              <a:rPr lang="th-TH" dirty="0" smtClean="0"/>
              <a:t>ที่ทำงานในรูปแบบต่างๆกันออกไป</a:t>
            </a:r>
            <a:endParaRPr lang="en-US" dirty="0" smtClean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CND : Network devices</a:t>
            </a:r>
            <a:r>
              <a:rPr lang="th-TH" dirty="0" smtClean="0"/>
              <a:t> </a:t>
            </a:r>
            <a:r>
              <a:rPr lang="en-US" dirty="0" smtClean="0"/>
              <a:t>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Hub</a:t>
            </a:r>
          </a:p>
          <a:p>
            <a:pPr lvl="1"/>
            <a:r>
              <a:rPr lang="th-TH" sz="2400" dirty="0" smtClean="0"/>
              <a:t>กระจายข้อมูลจากเครื่องหนึ่ง ไปยังทุกๆเครื่องที่ต่อกับ </a:t>
            </a:r>
            <a:r>
              <a:rPr lang="en-US" sz="2400" dirty="0" smtClean="0"/>
              <a:t>Hub </a:t>
            </a:r>
            <a:r>
              <a:rPr lang="th-TH" sz="2400" dirty="0" smtClean="0"/>
              <a:t>นี้อยู่</a:t>
            </a:r>
            <a:r>
              <a:rPr lang="en-US" sz="2400" dirty="0" smtClean="0"/>
              <a:t> </a:t>
            </a:r>
            <a:endParaRPr lang="th-TH" sz="2400" dirty="0" smtClean="0"/>
          </a:p>
          <a:p>
            <a:pPr lvl="2"/>
            <a:r>
              <a:rPr lang="th-TH" dirty="0" smtClean="0"/>
              <a:t>จะเกิดปัญหาที่ว่า เมื่อทุกๆเครื่องส่งพร้อมกัน ปริมาณมากๆ แล้วจะเกิด </a:t>
            </a:r>
            <a:r>
              <a:rPr lang="en-US" dirty="0" smtClean="0"/>
              <a:t>Collision</a:t>
            </a:r>
          </a:p>
          <a:p>
            <a:r>
              <a:rPr lang="en-US" sz="2800" dirty="0" smtClean="0"/>
              <a:t>Switch</a:t>
            </a:r>
          </a:p>
          <a:p>
            <a:pPr lvl="1"/>
            <a:r>
              <a:rPr lang="th-TH" sz="2400" dirty="0" smtClean="0"/>
              <a:t>กระจายข้อมูลจากเครื่องหนึ่ง ผ่านกลไกไปยังเครื่องผู้รับ</a:t>
            </a:r>
          </a:p>
          <a:p>
            <a:pPr lvl="2"/>
            <a:r>
              <a:rPr lang="th-TH" dirty="0" smtClean="0"/>
              <a:t>ทำงานคล้าย </a:t>
            </a:r>
            <a:r>
              <a:rPr lang="en-US" dirty="0" smtClean="0"/>
              <a:t>Hub </a:t>
            </a:r>
            <a:r>
              <a:rPr lang="th-TH" dirty="0" smtClean="0"/>
              <a:t>แต่มีการกำหนดทิศทางของผู้รับชัดเจน ทำให้ไม่เกิด </a:t>
            </a:r>
            <a:r>
              <a:rPr lang="en-US" dirty="0" smtClean="0"/>
              <a:t>Collision</a:t>
            </a:r>
          </a:p>
          <a:p>
            <a:pPr lvl="2"/>
            <a:r>
              <a:rPr lang="th-TH" dirty="0" smtClean="0"/>
              <a:t>ใช้ </a:t>
            </a:r>
            <a:r>
              <a:rPr lang="en-US" dirty="0" smtClean="0"/>
              <a:t>MAC Address </a:t>
            </a:r>
            <a:r>
              <a:rPr lang="th-TH" dirty="0" smtClean="0"/>
              <a:t>ในการกำหนดทิศทาง</a:t>
            </a:r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785926"/>
            <a:ext cx="62865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3071810"/>
            <a:ext cx="8763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4992525"/>
            <a:ext cx="3143272" cy="1722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6" y="4932251"/>
            <a:ext cx="2714644" cy="1925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CND : Network devices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Router</a:t>
            </a:r>
          </a:p>
          <a:p>
            <a:pPr lvl="1"/>
            <a:r>
              <a:rPr lang="th-TH" dirty="0" smtClean="0"/>
              <a:t>ทำการกำหนดทิศทางข้อมูล ในกรณีที่ ไม่ได้ต่อร่วมใน </a:t>
            </a:r>
            <a:r>
              <a:rPr lang="en-US" dirty="0" smtClean="0"/>
              <a:t>Switch</a:t>
            </a:r>
            <a:r>
              <a:rPr lang="th-TH" dirty="0" smtClean="0"/>
              <a:t> เดียวกัน แต่ยังอยู่ในเครือข่าย </a:t>
            </a:r>
            <a:r>
              <a:rPr lang="en-US" dirty="0" smtClean="0"/>
              <a:t>Logical </a:t>
            </a:r>
            <a:r>
              <a:rPr lang="th-TH" dirty="0" smtClean="0"/>
              <a:t>เดียวกัน</a:t>
            </a:r>
          </a:p>
          <a:p>
            <a:pPr lvl="1"/>
            <a:r>
              <a:rPr lang="th-TH" dirty="0" smtClean="0"/>
              <a:t>ใช้ </a:t>
            </a:r>
            <a:r>
              <a:rPr lang="en-US" dirty="0" smtClean="0"/>
              <a:t>IP </a:t>
            </a:r>
            <a:r>
              <a:rPr lang="th-TH" dirty="0" smtClean="0"/>
              <a:t>ในการกำหนดทิศทาง</a:t>
            </a:r>
          </a:p>
          <a:p>
            <a:pPr lvl="1"/>
            <a:r>
              <a:rPr lang="en-US" dirty="0" smtClean="0"/>
              <a:t>Router </a:t>
            </a:r>
            <a:r>
              <a:rPr lang="th-TH" dirty="0" smtClean="0"/>
              <a:t>ระดับสำหรับใช้งานตามบ้าน มักจะมี </a:t>
            </a:r>
            <a:r>
              <a:rPr lang="en-US" dirty="0" smtClean="0"/>
              <a:t>Switch, Gateway, Wireless </a:t>
            </a:r>
            <a:r>
              <a:rPr lang="th-TH" dirty="0" smtClean="0"/>
              <a:t>แถมมาด้วยในตัว</a:t>
            </a:r>
          </a:p>
          <a:p>
            <a:pPr lvl="1"/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4786322"/>
            <a:ext cx="6000792" cy="1955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52651" y="1857364"/>
            <a:ext cx="6762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Network devices 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Hub </a:t>
            </a:r>
            <a:r>
              <a:rPr lang="th-TH" dirty="0" smtClean="0"/>
              <a:t>จะไม่มีกลไกการทำงานใดๆเกี่ยวกับเครือข่ายเลย นอกจากกระจายสัญญาณไฟฟ้าไปทุกๆเครื่องที่ต่อกับมันอยู่ </a:t>
            </a:r>
            <a:endParaRPr lang="en-US" dirty="0" smtClean="0"/>
          </a:p>
          <a:p>
            <a:r>
              <a:rPr lang="en-US" dirty="0" smtClean="0"/>
              <a:t>Hub </a:t>
            </a:r>
            <a:r>
              <a:rPr lang="th-TH" dirty="0" smtClean="0"/>
              <a:t>จะมีไฟสัญญาณแสดงการ </a:t>
            </a:r>
            <a:r>
              <a:rPr lang="en-US" dirty="0" smtClean="0"/>
              <a:t>Collision </a:t>
            </a:r>
            <a:r>
              <a:rPr lang="th-TH" dirty="0" smtClean="0"/>
              <a:t>ของข้อมูล</a:t>
            </a:r>
          </a:p>
          <a:p>
            <a:r>
              <a:rPr lang="en-US" dirty="0" smtClean="0"/>
              <a:t>Switch </a:t>
            </a:r>
            <a:r>
              <a:rPr lang="th-TH" dirty="0" smtClean="0"/>
              <a:t>จะมีกลไกการทำงานในการกำหนดทิศทาง สำหรับการเชื่อมต่อในระดับ </a:t>
            </a:r>
            <a:r>
              <a:rPr lang="en-US" dirty="0" smtClean="0"/>
              <a:t>Physical </a:t>
            </a:r>
            <a:r>
              <a:rPr lang="th-TH" dirty="0" smtClean="0"/>
              <a:t>โดยใช้ </a:t>
            </a:r>
            <a:r>
              <a:rPr lang="en-US" dirty="0" smtClean="0"/>
              <a:t>Mac Address</a:t>
            </a:r>
            <a:r>
              <a:rPr lang="th-TH" dirty="0" smtClean="0"/>
              <a:t> เป็นตัวกำหนด</a:t>
            </a:r>
          </a:p>
          <a:p>
            <a:r>
              <a:rPr lang="en-US" dirty="0" smtClean="0"/>
              <a:t>Router </a:t>
            </a:r>
            <a:r>
              <a:rPr lang="th-TH" dirty="0" smtClean="0"/>
              <a:t>จะมีกลไกการทำงานในการกำหนดทิศทาง สำหรับการเชื่อมต่อในระดับ </a:t>
            </a:r>
            <a:r>
              <a:rPr lang="en-US" dirty="0" smtClean="0"/>
              <a:t>Logical </a:t>
            </a:r>
            <a:r>
              <a:rPr lang="th-TH" dirty="0" smtClean="0"/>
              <a:t>โดยใช้ </a:t>
            </a:r>
            <a:r>
              <a:rPr lang="en-US" dirty="0" smtClean="0"/>
              <a:t>IP Address</a:t>
            </a:r>
            <a:r>
              <a:rPr lang="th-TH" dirty="0" smtClean="0"/>
              <a:t> เป็นตัวกำหนด</a:t>
            </a:r>
            <a:endParaRPr lang="en-US" dirty="0" smtClean="0"/>
          </a:p>
          <a:p>
            <a:r>
              <a:rPr lang="th-TH" dirty="0" smtClean="0"/>
              <a:t>หากจะข้ามวง </a:t>
            </a:r>
            <a:r>
              <a:rPr lang="en-US" dirty="0" smtClean="0"/>
              <a:t>Logical </a:t>
            </a:r>
            <a:r>
              <a:rPr lang="th-TH" dirty="0" smtClean="0"/>
              <a:t>เช่น การติดต่อผ่าน </a:t>
            </a:r>
            <a:r>
              <a:rPr lang="en-US" dirty="0" smtClean="0"/>
              <a:t>Internet </a:t>
            </a:r>
            <a:r>
              <a:rPr lang="th-TH" dirty="0" smtClean="0"/>
              <a:t>จะต้องใช้ </a:t>
            </a:r>
            <a:r>
              <a:rPr lang="en-US" dirty="0" smtClean="0"/>
              <a:t>Gateway</a:t>
            </a:r>
          </a:p>
        </p:txBody>
      </p:sp>
    </p:spTree>
  </p:cSld>
  <p:clrMapOvr>
    <a:masterClrMapping/>
  </p:clrMapOvr>
  <p:transition>
    <p:fade thruBlk="1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360</TotalTime>
  <Words>1223</Words>
  <Application>Microsoft Office PowerPoint</Application>
  <PresentationFormat>On-screen Show (4:3)</PresentationFormat>
  <Paragraphs>160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Module</vt:lpstr>
      <vt:lpstr>Basic Physical Communication Concept</vt:lpstr>
      <vt:lpstr>WHAT?</vt:lpstr>
      <vt:lpstr>Computer Network Devices</vt:lpstr>
      <vt:lpstr>CND (cont.)</vt:lpstr>
      <vt:lpstr>CND : End System devices</vt:lpstr>
      <vt:lpstr>CND : Network devices</vt:lpstr>
      <vt:lpstr>CND : Network devices (cont.)</vt:lpstr>
      <vt:lpstr>CND : Network devices (cont.)</vt:lpstr>
      <vt:lpstr>Network devices Conclusion</vt:lpstr>
      <vt:lpstr>Transmission Media</vt:lpstr>
      <vt:lpstr>Transmission Media : UTP</vt:lpstr>
      <vt:lpstr>Transmission Media : STP</vt:lpstr>
      <vt:lpstr>UTP&amp;STP Mode A, B</vt:lpstr>
      <vt:lpstr>Straight &amp; Crossover In use</vt:lpstr>
      <vt:lpstr>Transmission Media : Coaxial</vt:lpstr>
      <vt:lpstr>Transmission Media : Fiber Optic</vt:lpstr>
      <vt:lpstr>Transmission Media : Serial Cable</vt:lpstr>
      <vt:lpstr>Transmission Media : Wireless</vt:lpstr>
      <vt:lpstr>Transmission Media : Bluetooth</vt:lpstr>
      <vt:lpstr>Transmission Media : Microwave</vt:lpstr>
      <vt:lpstr>Transmission Media : Satellite</vt:lpstr>
      <vt:lpstr>Transmission Media Conclusion</vt:lpstr>
      <vt:lpstr>Physical Connection Concept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Budweiser</dc:creator>
  <cp:lastModifiedBy>Le Sek</cp:lastModifiedBy>
  <cp:revision>35</cp:revision>
  <dcterms:created xsi:type="dcterms:W3CDTF">2009-10-18T15:44:37Z</dcterms:created>
  <dcterms:modified xsi:type="dcterms:W3CDTF">2009-10-19T07:59:39Z</dcterms:modified>
</cp:coreProperties>
</file>